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65" r:id="rId3"/>
    <p:sldId id="263" r:id="rId4"/>
    <p:sldId id="266" r:id="rId5"/>
    <p:sldId id="259" r:id="rId6"/>
    <p:sldId id="260" r:id="rId7"/>
  </p:sldIdLst>
  <p:sldSz cx="9144000" cy="6858000" type="screen4x3"/>
  <p:notesSz cx="6735763" cy="98663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55" autoAdjust="0"/>
    <p:restoredTop sz="94565" autoAdjust="0"/>
  </p:normalViewPr>
  <p:slideViewPr>
    <p:cSldViewPr>
      <p:cViewPr varScale="1">
        <p:scale>
          <a:sx n="184" d="100"/>
          <a:sy n="184" d="100"/>
        </p:scale>
        <p:origin x="-9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2880" y="-10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6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fld id="{10A060F7-3BA0-4DFA-97E3-0AD49DA18FF5}" type="datetimeFigureOut">
              <a:rPr lang="de-AT" smtClean="0"/>
              <a:pPr/>
              <a:t>29.11.16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1285"/>
            <a:ext cx="2918831" cy="493316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1AC34076-4295-40CA-B983-879A7E7E1FB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08633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6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fld id="{1B893688-4F2D-4E90-A677-0601FC264191}" type="datetimeFigureOut">
              <a:rPr lang="de-AT" smtClean="0"/>
              <a:pPr/>
              <a:t>29.11.16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6" tIns="45718" rIns="91436" bIns="45718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1" cy="493316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CBF26D3F-795B-4CDC-8FD7-16ED12CCF850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09123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26D3F-795B-4CDC-8FD7-16ED12CCF850}" type="slidenum">
              <a:rPr lang="de-AT" smtClean="0"/>
              <a:pPr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36964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/>
          <p:cNvSpPr>
            <a:spLocks noGrp="1"/>
          </p:cNvSpPr>
          <p:nvPr>
            <p:ph type="body" sz="quarter" idx="10"/>
          </p:nvPr>
        </p:nvSpPr>
        <p:spPr>
          <a:xfrm>
            <a:off x="4067944" y="5661025"/>
            <a:ext cx="4968106" cy="431800"/>
          </a:xfrm>
          <a:prstGeom prst="rect">
            <a:avLst/>
          </a:prstGeom>
        </p:spPr>
        <p:txBody>
          <a:bodyPr/>
          <a:lstStyle>
            <a:lvl2pPr>
              <a:buNone/>
              <a:defRPr/>
            </a:lvl2pPr>
            <a:lvl3pPr>
              <a:buNone/>
              <a:defRPr/>
            </a:lvl3pPr>
            <a:lvl4pPr algn="r">
              <a:buNone/>
              <a:defRPr sz="1800" b="1"/>
            </a:lvl4pPr>
          </a:lstStyle>
          <a:p>
            <a:pPr lvl="3"/>
            <a:endParaRPr lang="de-AT" dirty="0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1"/>
          </p:nvPr>
        </p:nvSpPr>
        <p:spPr>
          <a:xfrm>
            <a:off x="2699792" y="1988840"/>
            <a:ext cx="4248150" cy="3600450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067944" y="1340768"/>
            <a:ext cx="482590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  <p:sp>
        <p:nvSpPr>
          <p:cNvPr id="7" name="Rechteck 6"/>
          <p:cNvSpPr/>
          <p:nvPr userDrawn="1"/>
        </p:nvSpPr>
        <p:spPr>
          <a:xfrm>
            <a:off x="0" y="2060848"/>
            <a:ext cx="2051720" cy="3096344"/>
          </a:xfrm>
          <a:prstGeom prst="rect">
            <a:avLst/>
          </a:prstGeom>
          <a:solidFill>
            <a:srgbClr val="FF0000"/>
          </a:solidFill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 b="1" cap="none" spc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/>
          <p:cNvSpPr>
            <a:spLocks noGrp="1"/>
          </p:cNvSpPr>
          <p:nvPr>
            <p:ph type="pic" sz="quarter" idx="10"/>
          </p:nvPr>
        </p:nvSpPr>
        <p:spPr>
          <a:xfrm>
            <a:off x="611560" y="2060848"/>
            <a:ext cx="3311525" cy="30241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1"/>
          </p:nvPr>
        </p:nvSpPr>
        <p:spPr>
          <a:xfrm>
            <a:off x="6732240" y="2060848"/>
            <a:ext cx="2160587" cy="3384550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2"/>
          </p:nvPr>
        </p:nvSpPr>
        <p:spPr>
          <a:xfrm>
            <a:off x="4283969" y="4149080"/>
            <a:ext cx="2016820" cy="129604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067944" y="1340768"/>
            <a:ext cx="482590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4"/>
          </p:nvPr>
        </p:nvSpPr>
        <p:spPr>
          <a:xfrm>
            <a:off x="1619250" y="5661248"/>
            <a:ext cx="5905500" cy="2889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endParaRPr lang="de-A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0"/>
          </p:nvPr>
        </p:nvSpPr>
        <p:spPr>
          <a:xfrm>
            <a:off x="1619672" y="1988840"/>
            <a:ext cx="5832475" cy="3743325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5724128" y="5733256"/>
            <a:ext cx="3240088" cy="432246"/>
          </a:xfrm>
          <a:prstGeom prst="rect">
            <a:avLst/>
          </a:prstGeom>
        </p:spPr>
        <p:txBody>
          <a:bodyPr/>
          <a:lstStyle>
            <a:lvl1pPr>
              <a:buNone/>
              <a:defRPr sz="1100"/>
            </a:lvl1pPr>
          </a:lstStyle>
          <a:p>
            <a:pPr lvl="0"/>
            <a:endParaRPr lang="de-AT" dirty="0"/>
          </a:p>
        </p:txBody>
      </p:sp>
      <p:sp>
        <p:nvSpPr>
          <p:cNvPr id="5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5220072" y="1340768"/>
            <a:ext cx="3673772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abellenplatzhalter 12"/>
          <p:cNvSpPr>
            <a:spLocks noGrp="1"/>
          </p:cNvSpPr>
          <p:nvPr>
            <p:ph type="tbl" sz="quarter" idx="11"/>
          </p:nvPr>
        </p:nvSpPr>
        <p:spPr>
          <a:xfrm>
            <a:off x="179512" y="1844824"/>
            <a:ext cx="8856662" cy="32400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427984" y="1340768"/>
            <a:ext cx="446586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ellenplatzhalter 12"/>
          <p:cNvSpPr>
            <a:spLocks noGrp="1"/>
          </p:cNvSpPr>
          <p:nvPr>
            <p:ph type="tbl" sz="quarter" idx="11"/>
          </p:nvPr>
        </p:nvSpPr>
        <p:spPr>
          <a:xfrm>
            <a:off x="179512" y="1844824"/>
            <a:ext cx="8856662" cy="32400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211960" y="1340768"/>
            <a:ext cx="4681884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enjamin.druck\Desktop\PP\newsletter_footer_black2.jp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050280"/>
            <a:ext cx="9144001" cy="807720"/>
          </a:xfrm>
          <a:prstGeom prst="rect">
            <a:avLst/>
          </a:prstGeom>
          <a:noFill/>
        </p:spPr>
      </p:pic>
      <p:pic>
        <p:nvPicPr>
          <p:cNvPr id="5" name="Picture 2" descr="C:\Users\benjamin.druck\Desktop\REMUS_banner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16239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8"/>
          <a:stretch/>
        </p:blipFill>
        <p:spPr>
          <a:xfrm>
            <a:off x="2360632" y="1484784"/>
            <a:ext cx="6603855" cy="4132683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2987824" y="5389693"/>
            <a:ext cx="5906020" cy="431576"/>
          </a:xfrm>
        </p:spPr>
        <p:txBody>
          <a:bodyPr/>
          <a:lstStyle/>
          <a:p>
            <a:pPr>
              <a:buNone/>
            </a:pPr>
            <a:r>
              <a:rPr lang="de-AT" b="1" dirty="0" err="1" smtClean="0"/>
              <a:t>Ducati</a:t>
            </a:r>
            <a:r>
              <a:rPr lang="de-AT" b="1" dirty="0" smtClean="0"/>
              <a:t> Monster 1200 R Mod</a:t>
            </a:r>
            <a:r>
              <a:rPr lang="de-AT" b="1" dirty="0"/>
              <a:t>. </a:t>
            </a:r>
            <a:r>
              <a:rPr lang="de-AT" b="1" dirty="0" smtClean="0"/>
              <a:t>16</a:t>
            </a:r>
            <a:endParaRPr lang="de-AT" b="1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r">
              <a:buNone/>
            </a:pPr>
            <a:r>
              <a:rPr lang="de-AT" sz="1800" dirty="0" smtClean="0"/>
              <a:t>BIKE INFO 20a/2016</a:t>
            </a:r>
            <a:endParaRPr lang="de-AT" sz="1800" dirty="0"/>
          </a:p>
        </p:txBody>
      </p:sp>
      <p:sp>
        <p:nvSpPr>
          <p:cNvPr id="5" name="Textfeld 4"/>
          <p:cNvSpPr txBox="1"/>
          <p:nvPr/>
        </p:nvSpPr>
        <p:spPr>
          <a:xfrm>
            <a:off x="0" y="2276872"/>
            <a:ext cx="2051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4800" b="1" dirty="0" smtClean="0">
                <a:solidFill>
                  <a:schemeClr val="bg1"/>
                </a:solidFill>
              </a:rPr>
              <a:t> </a:t>
            </a:r>
            <a:r>
              <a:rPr lang="de-AT" sz="3200" b="1" dirty="0" smtClean="0">
                <a:solidFill>
                  <a:schemeClr val="bg1"/>
                </a:solidFill>
              </a:rPr>
              <a:t>+4,7 PS</a:t>
            </a:r>
            <a:endParaRPr lang="de-AT" sz="3200" b="1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0" y="3068960"/>
            <a:ext cx="2051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4800" b="1" dirty="0" smtClean="0">
                <a:solidFill>
                  <a:schemeClr val="bg1"/>
                </a:solidFill>
              </a:rPr>
              <a:t> </a:t>
            </a:r>
            <a:r>
              <a:rPr lang="de-AT" sz="3200" b="1" dirty="0" smtClean="0">
                <a:solidFill>
                  <a:schemeClr val="bg1"/>
                </a:solidFill>
              </a:rPr>
              <a:t>+3,5 </a:t>
            </a:r>
            <a:r>
              <a:rPr lang="de-AT" sz="3200" b="1" dirty="0" err="1" smtClean="0">
                <a:solidFill>
                  <a:schemeClr val="bg1"/>
                </a:solidFill>
              </a:rPr>
              <a:t>Nm</a:t>
            </a:r>
            <a:endParaRPr lang="de-AT" sz="3200" b="1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0" y="4068361"/>
            <a:ext cx="2051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200" b="1" dirty="0" smtClean="0">
                <a:solidFill>
                  <a:schemeClr val="bg1"/>
                </a:solidFill>
              </a:rPr>
              <a:t>  -3,2 kg</a:t>
            </a:r>
            <a:endParaRPr lang="de-AT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5" t="3056" r="18041"/>
          <a:stretch/>
        </p:blipFill>
        <p:spPr>
          <a:xfrm>
            <a:off x="4501613" y="1548187"/>
            <a:ext cx="4532324" cy="3507041"/>
          </a:xfrm>
          <a:prstGeom prst="rect">
            <a:avLst/>
          </a:prstGeom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793999"/>
              </p:ext>
            </p:extLst>
          </p:nvPr>
        </p:nvGraphicFramePr>
        <p:xfrm>
          <a:off x="5123172" y="4967945"/>
          <a:ext cx="3757479" cy="1106760"/>
        </p:xfrm>
        <a:graphic>
          <a:graphicData uri="http://schemas.openxmlformats.org/drawingml/2006/table">
            <a:tbl>
              <a:tblPr/>
              <a:tblGrid>
                <a:gridCol w="735687"/>
                <a:gridCol w="735687"/>
                <a:gridCol w="328827"/>
                <a:gridCol w="432048"/>
                <a:gridCol w="774447"/>
                <a:gridCol w="750783"/>
              </a:tblGrid>
              <a:tr h="191865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Gewicht / </a:t>
                      </a:r>
                      <a:r>
                        <a:rPr lang="de-AT" sz="900" b="1" i="0" u="none" strike="noStrike" dirty="0" err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weight</a:t>
                      </a:r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(kg)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77886"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 dirty="0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36000" marR="36000" marT="36000" marB="3600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AT" sz="800" b="1" i="0" u="none" strike="noStrike" dirty="0">
                          <a:latin typeface="Calibri"/>
                          <a:cs typeface="Calibri"/>
                        </a:rPr>
                        <a:t>stock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AT" sz="800" b="1" i="0" u="none" strike="noStrike" dirty="0">
                          <a:latin typeface="Calibri"/>
                          <a:cs typeface="Calibri"/>
                        </a:rPr>
                        <a:t>REMUS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8972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 dirty="0" smtClean="0">
                          <a:latin typeface="Calibri"/>
                          <a:cs typeface="Calibri"/>
                        </a:rPr>
                        <a:t>Außenmantel </a:t>
                      </a:r>
                      <a:r>
                        <a:rPr lang="de-AT" sz="800" b="0" i="0" u="none" strike="noStrike" dirty="0">
                          <a:latin typeface="Calibri"/>
                          <a:cs typeface="Calibri"/>
                        </a:rPr>
                        <a:t>/ </a:t>
                      </a:r>
                      <a:r>
                        <a:rPr lang="de-AT" sz="800" b="0" i="0" u="none" strike="noStrike" dirty="0" err="1" smtClean="0">
                          <a:latin typeface="Calibri"/>
                          <a:cs typeface="Calibri"/>
                        </a:rPr>
                        <a:t>sleeve</a:t>
                      </a:r>
                      <a:endParaRPr lang="de-AT" sz="800" b="0" i="0" u="none" strike="noStrike" dirty="0">
                        <a:latin typeface="Calibri"/>
                        <a:cs typeface="Calibri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AT" sz="8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AT" sz="8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800" b="1" i="0" u="none" strike="noStrike" dirty="0" smtClean="0">
                          <a:latin typeface="Calibri"/>
                          <a:cs typeface="Calibri"/>
                        </a:rPr>
                        <a:t>Edelstahl</a:t>
                      </a:r>
                      <a:r>
                        <a:rPr lang="de-AT" sz="800" b="1" i="0" u="none" strike="noStrike" baseline="0" dirty="0" smtClean="0">
                          <a:latin typeface="Calibri"/>
                          <a:cs typeface="Calibri"/>
                        </a:rPr>
                        <a:t> /</a:t>
                      </a:r>
                      <a:r>
                        <a:rPr lang="de-AT" sz="800" b="1" i="0" u="none" strike="noStrike" dirty="0" smtClean="0">
                          <a:latin typeface="Calibri"/>
                          <a:cs typeface="Calibri"/>
                        </a:rPr>
                        <a:t/>
                      </a:r>
                      <a:br>
                        <a:rPr lang="de-AT" sz="800" b="1" i="0" u="none" strike="noStrike" dirty="0" smtClean="0">
                          <a:latin typeface="Calibri"/>
                          <a:cs typeface="Calibri"/>
                        </a:rPr>
                      </a:br>
                      <a:r>
                        <a:rPr lang="de-AT" sz="800" b="1" i="0" u="none" strike="noStrike" dirty="0" err="1" smtClean="0">
                          <a:latin typeface="Calibri"/>
                          <a:cs typeface="Calibri"/>
                        </a:rPr>
                        <a:t>stainless</a:t>
                      </a:r>
                      <a:r>
                        <a:rPr lang="de-AT" sz="800" b="1" i="0" u="none" strike="noStrike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800" b="1" i="0" u="none" strike="noStrike" dirty="0" err="1" smtClean="0">
                          <a:latin typeface="Calibri"/>
                          <a:cs typeface="Calibri"/>
                        </a:rPr>
                        <a:t>steel</a:t>
                      </a:r>
                      <a:endParaRPr lang="de-AT" sz="800" b="1" i="0" u="none" strike="noStrike" dirty="0" smtClean="0">
                        <a:latin typeface="Calibri"/>
                        <a:cs typeface="Calibri"/>
                      </a:endParaRP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800" b="1" i="0" u="none" strike="noStrike" dirty="0" smtClean="0">
                          <a:latin typeface="Calibri"/>
                          <a:cs typeface="Calibri"/>
                        </a:rPr>
                        <a:t>Titan /</a:t>
                      </a:r>
                      <a:br>
                        <a:rPr lang="de-AT" sz="800" b="1" i="0" u="none" strike="noStrike" dirty="0" smtClean="0">
                          <a:latin typeface="Calibri"/>
                          <a:cs typeface="Calibri"/>
                        </a:rPr>
                      </a:br>
                      <a:r>
                        <a:rPr lang="de-AT" sz="800" b="1" i="0" u="none" strike="noStrike" dirty="0" err="1" smtClean="0">
                          <a:latin typeface="Calibri"/>
                          <a:cs typeface="Calibri"/>
                        </a:rPr>
                        <a:t>titanium</a:t>
                      </a:r>
                      <a:endParaRPr lang="de-AT" sz="800" b="1" i="0" u="none" strike="noStrike" dirty="0" smtClean="0">
                        <a:latin typeface="Calibri"/>
                        <a:cs typeface="Calibri"/>
                      </a:endParaRP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6802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 dirty="0" smtClean="0">
                          <a:latin typeface="Calibri"/>
                          <a:cs typeface="Calibri"/>
                        </a:rPr>
                        <a:t>Verbindungsrohr</a:t>
                      </a:r>
                      <a:r>
                        <a:rPr lang="de-AT" sz="800" b="0" i="0" u="none" strike="noStrike" baseline="0" dirty="0" smtClean="0">
                          <a:latin typeface="Calibri"/>
                          <a:cs typeface="Calibri"/>
                        </a:rPr>
                        <a:t> / </a:t>
                      </a:r>
                      <a:r>
                        <a:rPr lang="de-AT" sz="800" b="0" i="0" u="none" strike="noStrike" baseline="0" dirty="0" err="1" smtClean="0">
                          <a:latin typeface="Calibri"/>
                          <a:cs typeface="Calibri"/>
                        </a:rPr>
                        <a:t>connecting</a:t>
                      </a:r>
                      <a:r>
                        <a:rPr lang="de-AT" sz="800" b="0" i="0" u="none" strike="noStrike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800" b="0" i="0" u="none" strike="noStrike" baseline="0" dirty="0" err="1" smtClean="0">
                          <a:latin typeface="Calibri"/>
                          <a:cs typeface="Calibri"/>
                        </a:rPr>
                        <a:t>tube</a:t>
                      </a:r>
                      <a:endParaRPr lang="de-AT" sz="800" b="0" i="0" u="none" strike="noStrike" dirty="0">
                        <a:latin typeface="Calibri"/>
                        <a:cs typeface="Calibri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AT" sz="800" b="1" i="0" u="none" strike="noStrike" dirty="0" smtClean="0">
                          <a:latin typeface="Calibri"/>
                          <a:cs typeface="Calibri"/>
                        </a:rPr>
                        <a:t>5,50</a:t>
                      </a:r>
                      <a:endParaRPr lang="de-AT" sz="800" b="1" i="0" u="none" strike="noStrike" dirty="0">
                        <a:latin typeface="Calibri"/>
                        <a:cs typeface="Calibri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AT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0,40</a:t>
                      </a:r>
                      <a:endParaRPr lang="de-AT" sz="800" b="1" i="0" u="none" strike="noStrike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de-AT" sz="800" b="1" i="0" u="none" strike="noStrike" dirty="0">
                        <a:latin typeface="Helvetica-Narrow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2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800" b="0" i="0" u="none" strike="noStrike" dirty="0" smtClean="0">
                          <a:latin typeface="Calibri"/>
                          <a:cs typeface="Calibri"/>
                        </a:rPr>
                        <a:t>Schalldämpfer / </a:t>
                      </a:r>
                      <a:r>
                        <a:rPr lang="de-AT" sz="800" b="0" i="0" u="none" strike="noStrike" dirty="0" err="1" smtClean="0">
                          <a:latin typeface="Calibri"/>
                          <a:cs typeface="Calibri"/>
                        </a:rPr>
                        <a:t>silencer</a:t>
                      </a:r>
                      <a:endParaRPr lang="de-AT" sz="800" b="0" i="0" u="none" strike="noStrike" dirty="0">
                        <a:latin typeface="Calibri"/>
                        <a:cs typeface="Calibri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de-AT" sz="800" b="1" i="0" u="none" strike="noStrike" dirty="0">
                        <a:latin typeface="Helvetica-Narrow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2,00</a:t>
                      </a:r>
                      <a:endParaRPr lang="de-AT" sz="800" b="1" i="0" u="none" strike="noStrike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800" b="1" i="0" u="none" strike="noStrike" dirty="0" smtClean="0">
                          <a:latin typeface="Calibri"/>
                          <a:cs typeface="Calibri"/>
                        </a:rPr>
                        <a:t>1,90</a:t>
                      </a:r>
                      <a:endParaRPr lang="de-AT" sz="800" b="1" i="0" u="none" strike="noStrike" dirty="0">
                        <a:latin typeface="Calibri"/>
                        <a:cs typeface="Calibri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Textplatzhalter 5"/>
          <p:cNvSpPr txBox="1">
            <a:spLocks/>
          </p:cNvSpPr>
          <p:nvPr/>
        </p:nvSpPr>
        <p:spPr bwMode="auto">
          <a:xfrm>
            <a:off x="2824163" y="1437101"/>
            <a:ext cx="2299009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de-AT" altLang="de-DE" sz="1400" dirty="0">
                <a:latin typeface="Calibri" panose="020F0502020204030204" pitchFamily="34" charset="0"/>
              </a:rPr>
              <a:t>Slip-on </a:t>
            </a:r>
            <a:r>
              <a:rPr lang="de-AT" altLang="de-DE" sz="1400" dirty="0" err="1" smtClean="0">
                <a:latin typeface="Calibri" panose="020F0502020204030204" pitchFamily="34" charset="0"/>
              </a:rPr>
              <a:t>Hypercone</a:t>
            </a:r>
            <a:endParaRPr lang="de-AT" altLang="de-DE" sz="1400" dirty="0">
              <a:latin typeface="Calibri" panose="020F0502020204030204" pitchFamily="34" charset="0"/>
            </a:endParaRPr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4"/>
          </p:nvPr>
        </p:nvSpPr>
        <p:spPr bwMode="auto">
          <a:xfrm>
            <a:off x="539750" y="5521325"/>
            <a:ext cx="2903538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de-AT" altLang="de-DE" dirty="0" smtClean="0"/>
              <a:t>Abbildung kann vom Original abweichen / Picture </a:t>
            </a:r>
            <a:r>
              <a:rPr lang="de-AT" altLang="de-DE" dirty="0" err="1" smtClean="0"/>
              <a:t>can</a:t>
            </a:r>
            <a:r>
              <a:rPr lang="de-AT" altLang="de-DE" dirty="0" smtClean="0"/>
              <a:t> </a:t>
            </a:r>
            <a:r>
              <a:rPr lang="de-AT" altLang="de-DE" dirty="0" err="1" smtClean="0"/>
              <a:t>deviate</a:t>
            </a:r>
            <a:r>
              <a:rPr lang="de-AT" altLang="de-DE" dirty="0" smtClean="0"/>
              <a:t> </a:t>
            </a:r>
            <a:r>
              <a:rPr lang="de-AT" altLang="de-DE" dirty="0" err="1" smtClean="0"/>
              <a:t>from</a:t>
            </a:r>
            <a:r>
              <a:rPr lang="de-AT" altLang="de-DE" dirty="0" smtClean="0"/>
              <a:t> original </a:t>
            </a:r>
            <a:r>
              <a:rPr lang="de-AT" altLang="de-DE" dirty="0" err="1" smtClean="0"/>
              <a:t>product</a:t>
            </a:r>
            <a:endParaRPr lang="de-AT" altLang="de-DE" dirty="0" smtClean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7" r="20256" b="3056"/>
          <a:stretch/>
        </p:blipFill>
        <p:spPr>
          <a:xfrm>
            <a:off x="107504" y="1916832"/>
            <a:ext cx="4358281" cy="350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58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717032"/>
            <a:ext cx="4000500" cy="225094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17032"/>
            <a:ext cx="4000500" cy="225094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412776"/>
            <a:ext cx="4000500" cy="225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856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1835696" y="5930232"/>
            <a:ext cx="7200528" cy="432246"/>
          </a:xfrm>
        </p:spPr>
        <p:txBody>
          <a:bodyPr/>
          <a:lstStyle/>
          <a:p>
            <a:pPr algn="r"/>
            <a:r>
              <a:rPr lang="de-AT" dirty="0" smtClean="0"/>
              <a:t>Technische Änderungen und Irrtümer bleiben vorbehalten. </a:t>
            </a:r>
            <a:r>
              <a:rPr lang="de-AT" dirty="0" err="1" smtClean="0"/>
              <a:t>Subject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technical</a:t>
            </a:r>
            <a:r>
              <a:rPr lang="de-AT" dirty="0" smtClean="0"/>
              <a:t> </a:t>
            </a:r>
            <a:r>
              <a:rPr lang="de-AT" dirty="0" err="1" smtClean="0"/>
              <a:t>alterations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errors</a:t>
            </a:r>
            <a:r>
              <a:rPr lang="de-AT" dirty="0" smtClean="0"/>
              <a:t>.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5362452" y="1228525"/>
            <a:ext cx="3673772" cy="503238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Leistungsdiagramm / </a:t>
            </a:r>
            <a:r>
              <a:rPr lang="de-AT" sz="1800" b="1" dirty="0" err="1" smtClean="0"/>
              <a:t>Dyno</a:t>
            </a:r>
            <a:r>
              <a:rPr lang="de-AT" sz="1800" b="1" dirty="0" smtClean="0"/>
              <a:t> </a:t>
            </a:r>
            <a:r>
              <a:rPr lang="de-AT" sz="1800" b="1" dirty="0" err="1" smtClean="0"/>
              <a:t>chart</a:t>
            </a:r>
            <a:endParaRPr lang="de-AT" sz="1800" b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628800"/>
            <a:ext cx="7056784" cy="429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92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427984" y="1340768"/>
            <a:ext cx="4465860" cy="360040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Artikelliste im Detail / </a:t>
            </a:r>
            <a:r>
              <a:rPr lang="de-AT" sz="1800" b="1" dirty="0" err="1" smtClean="0"/>
              <a:t>Partnumbers</a:t>
            </a:r>
            <a:r>
              <a:rPr lang="de-AT" sz="1800" b="1" dirty="0" smtClean="0"/>
              <a:t> in </a:t>
            </a:r>
            <a:r>
              <a:rPr lang="de-AT" sz="1800" b="1" dirty="0" err="1" smtClean="0"/>
              <a:t>detail</a:t>
            </a:r>
            <a:endParaRPr lang="de-AT" sz="1800" b="1" dirty="0"/>
          </a:p>
        </p:txBody>
      </p:sp>
      <p:sp>
        <p:nvSpPr>
          <p:cNvPr id="8" name="Tabellenplatzhalter 6"/>
          <p:cNvSpPr txBox="1">
            <a:spLocks/>
          </p:cNvSpPr>
          <p:nvPr/>
        </p:nvSpPr>
        <p:spPr>
          <a:xfrm>
            <a:off x="179512" y="1844824"/>
            <a:ext cx="8856662" cy="3240088"/>
          </a:xfrm>
          <a:prstGeom prst="rect">
            <a:avLst/>
          </a:prstGeom>
        </p:spPr>
      </p:sp>
      <p:graphicFrame>
        <p:nvGraphicFramePr>
          <p:cNvPr id="4" name="Tabellenplatzhalter 3"/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3022310367"/>
              </p:ext>
            </p:extLst>
          </p:nvPr>
        </p:nvGraphicFramePr>
        <p:xfrm>
          <a:off x="107504" y="2133927"/>
          <a:ext cx="8928670" cy="1950720"/>
        </p:xfrm>
        <a:graphic>
          <a:graphicData uri="http://schemas.openxmlformats.org/drawingml/2006/table">
            <a:tbl>
              <a:tblPr/>
              <a:tblGrid>
                <a:gridCol w="1082500"/>
                <a:gridCol w="314186"/>
                <a:gridCol w="322678"/>
                <a:gridCol w="1647356"/>
                <a:gridCol w="1715288"/>
                <a:gridCol w="747254"/>
                <a:gridCol w="823678"/>
                <a:gridCol w="832170"/>
                <a:gridCol w="670831"/>
                <a:gridCol w="772729"/>
              </a:tblGrid>
              <a:tr h="210165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ARTIKELNUMMERN IM DETAIL / PART NUMBERS IN DETAIL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224176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Modell - type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Bj.</a:t>
                      </a:r>
                      <a:b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year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Ømm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  <a:t>Beschreibung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description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Typ</a:t>
                      </a:r>
                      <a:b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type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Mantel</a:t>
                      </a:r>
                      <a:b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Variante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sleeve</a:t>
                      </a:r>
                      <a:b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version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Artikelnummer</a:t>
                      </a:r>
                      <a:b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part number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Calibri"/>
                          <a:cs typeface="Calibri"/>
                        </a:rPr>
                        <a:t>EUR exkl. MwSt.</a:t>
                      </a:r>
                      <a:br>
                        <a:rPr lang="fr-FR" sz="600" b="1" i="0" u="none" strike="noStrike"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fr-FR" sz="600" b="1" i="0" u="none" strike="noStrike">
                          <a:effectLst/>
                          <a:latin typeface="Calibri"/>
                          <a:cs typeface="Calibri"/>
                        </a:rPr>
                        <a:t>EUR excl. VAT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Monster 1200 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16-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65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Edelstahl - Verbindungsrohr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stainless steel connecting tube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0105  158016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101,00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Einsteckkatalysator (Euro 4)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plug-in catalytic converter (Euro 4)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KAT018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191,00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HYPERCONE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HYPERCONE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Edelstahl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stainless steel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6682 105365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359,00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HYPERCONE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HYPERCONE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Edelstahl schwarz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stainless steel black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6782 105365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387,00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AT" sz="600" b="1" i="0" u="none" strike="noStrike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HYPERCONE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HYPERCONE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Titan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titanium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6882 105365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457,00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AT" sz="600" b="1" i="0" u="none" strike="noStrike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Die Schalldämpferanlage hat eine EG-Genehmigung, ist jedoch nur in Verbindung mit dem Einsteckkatalysator für den öffentlichen </a:t>
                      </a:r>
                      <a:r>
                        <a:rPr lang="de-AT" sz="600" b="0" i="0" u="none" strike="noStrike" dirty="0" err="1">
                          <a:effectLst/>
                          <a:latin typeface="Calibri"/>
                          <a:cs typeface="Calibri"/>
                        </a:rPr>
                        <a:t>Strassenverkehr</a:t>
                      </a:r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 zugelassen.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Calibri"/>
                          <a:cs typeface="Calibri"/>
                        </a:rPr>
                        <a:t>The exhaust system has an EEC approval, but is only </a:t>
                      </a:r>
                      <a:r>
                        <a:rPr lang="en-US" sz="600" b="0" i="0" u="none" strike="noStrike" dirty="0" err="1">
                          <a:effectLst/>
                          <a:latin typeface="Calibri"/>
                          <a:cs typeface="Calibri"/>
                        </a:rPr>
                        <a:t>authorised</a:t>
                      </a:r>
                      <a:r>
                        <a:rPr lang="en-US" sz="600" b="0" i="0" u="none" strike="noStrike" dirty="0">
                          <a:effectLst/>
                          <a:latin typeface="Calibri"/>
                          <a:cs typeface="Calibri"/>
                        </a:rPr>
                        <a:t> for road use in combination with the plug-in catalytic converter.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0"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Preise 2017 in Euro exkl. MwSt. / Prices 2017 in Euro excl. VAT!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b"/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Irrtum und Änderung vorbehalten / Errors </a:t>
                      </a:r>
                      <a:r>
                        <a:rPr lang="de-AT" sz="500" b="0" i="0" u="none" strike="noStrike" dirty="0" err="1">
                          <a:effectLst/>
                          <a:latin typeface="Calibri"/>
                          <a:cs typeface="Calibri"/>
                        </a:rPr>
                        <a:t>and</a:t>
                      </a:r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effectLst/>
                          <a:latin typeface="Calibri"/>
                          <a:cs typeface="Calibri"/>
                        </a:rPr>
                        <a:t>omission</a:t>
                      </a:r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effectLst/>
                          <a:latin typeface="Calibri"/>
                          <a:cs typeface="Calibri"/>
                        </a:rPr>
                        <a:t>excepted</a:t>
                      </a:r>
                      <a:endParaRPr lang="de-AT" sz="500" b="0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211960" y="1340768"/>
            <a:ext cx="4681884" cy="432048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Artikelliste / </a:t>
            </a:r>
            <a:r>
              <a:rPr lang="de-AT" sz="1800" b="1" dirty="0" err="1" smtClean="0"/>
              <a:t>Partnumbers</a:t>
            </a:r>
            <a:endParaRPr lang="de-AT" sz="1800" b="1" dirty="0"/>
          </a:p>
        </p:txBody>
      </p:sp>
      <p:graphicFrame>
        <p:nvGraphicFramePr>
          <p:cNvPr id="4" name="Tabellenplatzhalter 3"/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2490364991"/>
              </p:ext>
            </p:extLst>
          </p:nvPr>
        </p:nvGraphicFramePr>
        <p:xfrm>
          <a:off x="107505" y="2132856"/>
          <a:ext cx="8928992" cy="1767840"/>
        </p:xfrm>
        <a:graphic>
          <a:graphicData uri="http://schemas.openxmlformats.org/drawingml/2006/table">
            <a:tbl>
              <a:tblPr/>
              <a:tblGrid>
                <a:gridCol w="1001525"/>
                <a:gridCol w="251134"/>
                <a:gridCol w="276248"/>
                <a:gridCol w="1406351"/>
                <a:gridCol w="1372866"/>
                <a:gridCol w="828743"/>
                <a:gridCol w="736660"/>
                <a:gridCol w="786887"/>
                <a:gridCol w="786887"/>
                <a:gridCol w="770144"/>
                <a:gridCol w="711547"/>
              </a:tblGrid>
              <a:tr h="210367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ARTIKELNUMMERN / PART NUMBERS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181493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Modell - type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Bj.</a:t>
                      </a:r>
                      <a:b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year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Ømm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Beschreibung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description</a:t>
                      </a:r>
                      <a:endParaRPr lang="de-AT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  <a:t>Typ</a:t>
                      </a:r>
                    </a:p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  <a:t>type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  <a:t>Schalldämpfer </a:t>
                      </a:r>
                    </a:p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Calibri"/>
                          <a:cs typeface="Calibri"/>
                        </a:rPr>
                        <a:t>muffler</a:t>
                      </a:r>
                      <a:endParaRPr lang="de-AT" sz="600" b="1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  <a:t>Mantel</a:t>
                      </a:r>
                    </a:p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Calibri"/>
                          <a:cs typeface="Calibri"/>
                        </a:rPr>
                        <a:t>Variante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Calibri"/>
                          <a:cs typeface="Calibri"/>
                        </a:rPr>
                        <a:t>sleeve</a:t>
                      </a:r>
                      <a:endParaRPr lang="de-AT" sz="600" b="1" i="0" u="none" strike="noStrike" dirty="0">
                        <a:effectLst/>
                        <a:latin typeface="Calibri"/>
                        <a:cs typeface="Calibri"/>
                      </a:endParaRPr>
                    </a:p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Calibri"/>
                          <a:cs typeface="Calibri"/>
                        </a:rPr>
                        <a:t>version</a:t>
                      </a:r>
                      <a:endParaRPr lang="de-AT" sz="600" b="1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Calibri"/>
                          <a:cs typeface="Calibri"/>
                        </a:rPr>
                        <a:t>Setartikelnummer</a:t>
                      </a:r>
                      <a:endParaRPr lang="de-AT" sz="600" b="1" i="0" u="none" strike="noStrike" dirty="0">
                        <a:effectLst/>
                        <a:latin typeface="Calibri"/>
                        <a:cs typeface="Calibri"/>
                      </a:endParaRPr>
                    </a:p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Calibri"/>
                          <a:cs typeface="Calibri"/>
                        </a:rPr>
                        <a:t>setpartnumber</a:t>
                      </a:r>
                      <a:endParaRPr lang="de-AT" sz="600" b="1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Calibri"/>
                          <a:cs typeface="Calibri"/>
                        </a:rPr>
                        <a:t>EUR exkl. MwSt.</a:t>
                      </a:r>
                      <a:br>
                        <a:rPr lang="fr-FR" sz="600" b="1" i="0" u="none" strike="noStrike">
                          <a:effectLst/>
                          <a:latin typeface="Calibri"/>
                          <a:cs typeface="Calibri"/>
                        </a:rPr>
                      </a:br>
                      <a:r>
                        <a:rPr lang="fr-FR" sz="600" b="1" i="0" u="none" strike="noStrike">
                          <a:effectLst/>
                          <a:latin typeface="Calibri"/>
                          <a:cs typeface="Calibri"/>
                        </a:rPr>
                        <a:t>EUR excl. VAT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Monster 1200 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16-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65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Slip on (Schalldämpfer mit Verbindungsrohr) (nur mit Einsteckkat für die Strasse genehmigt)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Calibri"/>
                          <a:cs typeface="Calibri"/>
                        </a:rPr>
                        <a:t>slip on (muffler with connecting tube) (only incl. plug-in catalytic converter street-legal)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HYPERCONE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Edelstahl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stainless steel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056682 158016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460,00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HYPERCONE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Edelstahl schwarz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stainless steel black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056782 158016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488,00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HYPERCONE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Titan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titanium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056882 158016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558,00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Einsteckkatalysator (Euro 4)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plug-in catalytic converter (Euro 4)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Calibri"/>
                          <a:cs typeface="Calibri"/>
                        </a:rPr>
                        <a:t>KAT018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191,00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Die Schalldämpferanlage hat eine EG-Genehmigung, ist jedoch nur in Verbindung mit dem Einsteckkatalysator für den öffentlichen </a:t>
                      </a:r>
                      <a:r>
                        <a:rPr lang="de-AT" sz="600" b="0" i="0" u="none" strike="noStrike" dirty="0" err="1">
                          <a:effectLst/>
                          <a:latin typeface="Calibri"/>
                          <a:cs typeface="Calibri"/>
                        </a:rPr>
                        <a:t>Strassenverkehr</a:t>
                      </a:r>
                      <a:r>
                        <a:rPr lang="de-AT" sz="600" b="0" i="0" u="none" strike="noStrike" dirty="0">
                          <a:effectLst/>
                          <a:latin typeface="Calibri"/>
                          <a:cs typeface="Calibri"/>
                        </a:rPr>
                        <a:t> zugelassen.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Calibri"/>
                          <a:cs typeface="Calibri"/>
                        </a:rPr>
                        <a:t>The exhaust system has an EEC approval, but is only </a:t>
                      </a:r>
                      <a:r>
                        <a:rPr lang="en-US" sz="600" b="0" i="0" u="none" strike="noStrike" dirty="0" err="1">
                          <a:effectLst/>
                          <a:latin typeface="Calibri"/>
                          <a:cs typeface="Calibri"/>
                        </a:rPr>
                        <a:t>authorised</a:t>
                      </a:r>
                      <a:r>
                        <a:rPr lang="en-US" sz="600" b="0" i="0" u="none" strike="noStrike" dirty="0">
                          <a:effectLst/>
                          <a:latin typeface="Calibri"/>
                          <a:cs typeface="Calibri"/>
                        </a:rPr>
                        <a:t> for road use in combination with the plug-in catalytic converter.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0"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Preise 2017 in Euro exkl. MwSt. / Prices 2017 in Euro excl. VAT!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r" fontAlgn="b"/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Irrtum und Änderung vorbehalten / Errors </a:t>
                      </a:r>
                      <a:r>
                        <a:rPr lang="de-AT" sz="500" b="0" i="0" u="none" strike="noStrike" dirty="0" err="1">
                          <a:effectLst/>
                          <a:latin typeface="Calibri"/>
                          <a:cs typeface="Calibri"/>
                        </a:rPr>
                        <a:t>and</a:t>
                      </a:r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effectLst/>
                          <a:latin typeface="Calibri"/>
                          <a:cs typeface="Calibri"/>
                        </a:rPr>
                        <a:t>omission</a:t>
                      </a:r>
                      <a:r>
                        <a:rPr lang="de-AT" sz="500" b="0" i="0" u="none" strike="noStrike" dirty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de-AT" sz="500" b="0" i="0" u="none" strike="noStrike" dirty="0" err="1">
                          <a:effectLst/>
                          <a:latin typeface="Calibri"/>
                          <a:cs typeface="Calibri"/>
                        </a:rPr>
                        <a:t>excepted</a:t>
                      </a:r>
                      <a:endParaRPr lang="de-AT" sz="500" b="0" i="0" u="none" strike="noStrike" dirty="0">
                        <a:effectLst/>
                        <a:latin typeface="Calibri"/>
                        <a:cs typeface="Calibri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456</Words>
  <Application>Microsoft Macintosh PowerPoint</Application>
  <PresentationFormat>Bildschirmpräsentation (4:3)</PresentationFormat>
  <Paragraphs>168</Paragraphs>
  <Slides>6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benjamin.druck</dc:creator>
  <cp:lastModifiedBy>Benjamin Druck</cp:lastModifiedBy>
  <cp:revision>122</cp:revision>
  <cp:lastPrinted>2016-08-30T12:19:34Z</cp:lastPrinted>
  <dcterms:created xsi:type="dcterms:W3CDTF">2014-04-07T11:02:28Z</dcterms:created>
  <dcterms:modified xsi:type="dcterms:W3CDTF">2016-11-29T08:42:40Z</dcterms:modified>
</cp:coreProperties>
</file>