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3" r:id="rId2"/>
    <p:sldId id="268" r:id="rId3"/>
    <p:sldId id="269" r:id="rId4"/>
    <p:sldId id="272" r:id="rId5"/>
    <p:sldId id="274" r:id="rId6"/>
    <p:sldId id="259" r:id="rId7"/>
    <p:sldId id="260" r:id="rId8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2" autoAdjust="0"/>
    <p:restoredTop sz="94541" autoAdjust="0"/>
  </p:normalViewPr>
  <p:slideViewPr>
    <p:cSldViewPr>
      <p:cViewPr>
        <p:scale>
          <a:sx n="150" d="100"/>
          <a:sy n="150" d="100"/>
        </p:scale>
        <p:origin x="736" y="-9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20.06.17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20.06.17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083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563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547664" y="5661248"/>
            <a:ext cx="6192688" cy="50276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Triumph Tiger 800 Mod. 17 (Euro 4)</a:t>
            </a:r>
            <a:endParaRPr lang="de-AT" b="1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923928" y="1412776"/>
            <a:ext cx="4825900" cy="503238"/>
          </a:xfrm>
        </p:spPr>
        <p:txBody>
          <a:bodyPr/>
          <a:lstStyle/>
          <a:p>
            <a:pPr algn="r">
              <a:buNone/>
            </a:pPr>
            <a:r>
              <a:rPr lang="de-AT" sz="1800" dirty="0" smtClean="0"/>
              <a:t>BIKE INFO 16/2017</a:t>
            </a:r>
            <a:endParaRPr lang="de-AT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3814" r="20863" b="3814"/>
          <a:stretch/>
        </p:blipFill>
        <p:spPr>
          <a:xfrm>
            <a:off x="2555776" y="1675891"/>
            <a:ext cx="4320480" cy="401622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-36512" y="1723318"/>
            <a:ext cx="2187434" cy="1870658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252536" y="1700808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</a:rPr>
              <a:t>+ 2,4 PS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252535" y="2708920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- 3,0 kg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-252535" y="2204864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+ </a:t>
            </a:r>
            <a:r>
              <a:rPr lang="de-AT" sz="3600" b="1" spc="-150" dirty="0" smtClean="0">
                <a:solidFill>
                  <a:schemeClr val="bg1"/>
                </a:solidFill>
              </a:rPr>
              <a:t>5,6 </a:t>
            </a:r>
            <a:r>
              <a:rPr lang="de-AT" sz="3600" b="1" spc="-150" dirty="0" err="1" smtClean="0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-252535" y="3283243"/>
            <a:ext cx="262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de-AT" sz="1000" dirty="0" smtClean="0">
                <a:solidFill>
                  <a:schemeClr val="bg1"/>
                </a:solidFill>
              </a:rPr>
              <a:t>*bei 6100 </a:t>
            </a:r>
            <a:r>
              <a:rPr lang="de-AT" sz="1000" dirty="0">
                <a:solidFill>
                  <a:schemeClr val="bg1"/>
                </a:solidFill>
              </a:rPr>
              <a:t>U/min </a:t>
            </a:r>
            <a:r>
              <a:rPr lang="de-AT" sz="1000" dirty="0" smtClean="0">
                <a:solidFill>
                  <a:schemeClr val="bg1"/>
                </a:solidFill>
              </a:rPr>
              <a:t>|</a:t>
            </a:r>
            <a:r>
              <a:rPr lang="de-AT" sz="1000" dirty="0">
                <a:solidFill>
                  <a:schemeClr val="bg1"/>
                </a:solidFill>
              </a:rPr>
              <a:t> at</a:t>
            </a:r>
            <a:r>
              <a:rPr lang="de-AT" sz="1000" dirty="0" smtClean="0">
                <a:solidFill>
                  <a:schemeClr val="bg1"/>
                </a:solidFill>
              </a:rPr>
              <a:t> 6100 </a:t>
            </a:r>
            <a:r>
              <a:rPr lang="de-AT" sz="1000" dirty="0" err="1" smtClean="0">
                <a:solidFill>
                  <a:schemeClr val="bg1"/>
                </a:solidFill>
              </a:rPr>
              <a:t>rpm</a:t>
            </a:r>
            <a:endParaRPr lang="de-AT" sz="10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814875" y="1791029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835696" y="2255385"/>
            <a:ext cx="164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solidFill>
                  <a:schemeClr val="bg1"/>
                </a:solidFill>
              </a:rPr>
              <a:t>*</a:t>
            </a:r>
            <a:endParaRPr lang="de-A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6" y="5949279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sp>
        <p:nvSpPr>
          <p:cNvPr id="10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REMUS 8</a:t>
            </a:r>
            <a:endParaRPr lang="de-AT" sz="1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93041"/>
            <a:ext cx="3809556" cy="354089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75" y="1993041"/>
            <a:ext cx="4060095" cy="2284480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315960"/>
              </p:ext>
            </p:extLst>
          </p:nvPr>
        </p:nvGraphicFramePr>
        <p:xfrm>
          <a:off x="4723999" y="4520480"/>
          <a:ext cx="4060095" cy="1203960"/>
        </p:xfrm>
        <a:graphic>
          <a:graphicData uri="http://schemas.openxmlformats.org/drawingml/2006/table">
            <a:tbl>
              <a:tblPr/>
              <a:tblGrid>
                <a:gridCol w="812019"/>
                <a:gridCol w="812019"/>
                <a:gridCol w="812019"/>
                <a:gridCol w="812019"/>
                <a:gridCol w="812019"/>
              </a:tblGrid>
              <a:tr h="167640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(kg)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+mj-lt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+mj-lt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Edelstahl</a:t>
                      </a:r>
                    </a:p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+mj-lt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+mj-lt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Verbindungsrohr / connecting tube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+mj-lt"/>
                        </a:rPr>
                        <a:t>5,90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Schalldämpfer / silencer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3,50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8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 smtClean="0"/>
              <a:t>Technische Änderungen und Irrtümer bleiben vorbehalten. </a:t>
            </a:r>
            <a:r>
              <a:rPr lang="de-AT" sz="800" dirty="0" err="1" smtClean="0"/>
              <a:t>Subject</a:t>
            </a:r>
            <a:r>
              <a:rPr lang="de-AT" sz="800" dirty="0" smtClean="0"/>
              <a:t> </a:t>
            </a:r>
            <a:r>
              <a:rPr lang="de-AT" sz="800" dirty="0" err="1" smtClean="0"/>
              <a:t>to</a:t>
            </a:r>
            <a:r>
              <a:rPr lang="de-AT" sz="800" dirty="0" smtClean="0"/>
              <a:t> </a:t>
            </a:r>
            <a:r>
              <a:rPr lang="de-AT" sz="800" dirty="0" err="1" smtClean="0"/>
              <a:t>technical</a:t>
            </a:r>
            <a:r>
              <a:rPr lang="de-AT" sz="800" dirty="0" smtClean="0"/>
              <a:t> </a:t>
            </a:r>
            <a:r>
              <a:rPr lang="de-AT" sz="800" dirty="0" err="1" smtClean="0"/>
              <a:t>alterations</a:t>
            </a:r>
            <a:r>
              <a:rPr lang="de-AT" sz="800" dirty="0" smtClean="0"/>
              <a:t> </a:t>
            </a:r>
            <a:r>
              <a:rPr lang="de-AT" sz="800" dirty="0" err="1" smtClean="0"/>
              <a:t>and</a:t>
            </a:r>
            <a:r>
              <a:rPr lang="de-AT" sz="800" dirty="0" smtClean="0"/>
              <a:t> </a:t>
            </a:r>
            <a:r>
              <a:rPr lang="de-AT" sz="800" dirty="0" err="1" smtClean="0"/>
              <a:t>errors</a:t>
            </a:r>
            <a:r>
              <a:rPr lang="de-AT" sz="800" dirty="0" smtClean="0"/>
              <a:t>.</a:t>
            </a:r>
            <a:endParaRPr lang="de-AT" sz="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2164" r="4326" b="7713"/>
          <a:stretch/>
        </p:blipFill>
        <p:spPr>
          <a:xfrm>
            <a:off x="1331640" y="1628800"/>
            <a:ext cx="6724626" cy="41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 bwMode="auto">
          <a:xfrm>
            <a:off x="1115616" y="5877272"/>
            <a:ext cx="6408712" cy="2403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de-AT" altLang="de-DE" sz="900" dirty="0" smtClean="0"/>
              <a:t>Abbildung kann vom Original abweichen / Picture </a:t>
            </a:r>
            <a:r>
              <a:rPr lang="de-AT" altLang="de-DE" sz="900" dirty="0" err="1" smtClean="0"/>
              <a:t>can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deviate</a:t>
            </a:r>
            <a:r>
              <a:rPr lang="de-AT" altLang="de-DE" sz="900" dirty="0" smtClean="0"/>
              <a:t> </a:t>
            </a:r>
            <a:r>
              <a:rPr lang="de-AT" altLang="de-DE" sz="900" dirty="0" err="1" smtClean="0"/>
              <a:t>from</a:t>
            </a:r>
            <a:r>
              <a:rPr lang="de-AT" altLang="de-DE" sz="900" dirty="0" smtClean="0"/>
              <a:t> original </a:t>
            </a:r>
            <a:r>
              <a:rPr lang="de-AT" altLang="de-DE" sz="900" dirty="0" err="1" smtClean="0"/>
              <a:t>product</a:t>
            </a:r>
            <a:endParaRPr lang="de-AT" altLang="de-DE" sz="900" dirty="0" smtClean="0"/>
          </a:p>
        </p:txBody>
      </p:sp>
      <p:sp>
        <p:nvSpPr>
          <p:cNvPr id="5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HEXACONE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957" r="19288" b="5161"/>
          <a:stretch/>
        </p:blipFill>
        <p:spPr>
          <a:xfrm>
            <a:off x="395950" y="2067356"/>
            <a:ext cx="4146300" cy="3429656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947929"/>
              </p:ext>
            </p:extLst>
          </p:nvPr>
        </p:nvGraphicFramePr>
        <p:xfrm>
          <a:off x="4716016" y="4495407"/>
          <a:ext cx="4143650" cy="1203960"/>
        </p:xfrm>
        <a:graphic>
          <a:graphicData uri="http://schemas.openxmlformats.org/drawingml/2006/table">
            <a:tbl>
              <a:tblPr/>
              <a:tblGrid>
                <a:gridCol w="591950"/>
                <a:gridCol w="591950"/>
                <a:gridCol w="472285"/>
                <a:gridCol w="576064"/>
                <a:gridCol w="727501"/>
                <a:gridCol w="591950"/>
                <a:gridCol w="591950"/>
              </a:tblGrid>
              <a:tr h="16567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(kg)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5679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REMUS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331358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Außenmantel / sleeve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Edelstahl</a:t>
                      </a:r>
                    </a:p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+mj-lt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+mj-lt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Titan</a:t>
                      </a:r>
                    </a:p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+mj-lt"/>
                        </a:rPr>
                        <a:t>titanium</a:t>
                      </a:r>
                      <a:endParaRPr lang="de-AT" sz="8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5679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Verbindungsrohr / connecting tube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+mj-lt"/>
                        </a:rPr>
                        <a:t>5,90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0,60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7321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Schalldämpfer / silencer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2,60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>
                          <a:effectLst/>
                          <a:latin typeface="+mj-lt"/>
                        </a:rPr>
                        <a:t>2,30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2,50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7356"/>
            <a:ext cx="4134554" cy="23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835696" y="5930232"/>
            <a:ext cx="7200528" cy="432246"/>
          </a:xfrm>
        </p:spPr>
        <p:txBody>
          <a:bodyPr/>
          <a:lstStyle/>
          <a:p>
            <a:pPr algn="r"/>
            <a:r>
              <a:rPr lang="de-AT" sz="800" dirty="0" smtClean="0"/>
              <a:t>Technische Änderungen und Irrtümer bleiben vorbehalten. </a:t>
            </a:r>
            <a:r>
              <a:rPr lang="de-AT" sz="800" dirty="0" err="1" smtClean="0"/>
              <a:t>Subject</a:t>
            </a:r>
            <a:r>
              <a:rPr lang="de-AT" sz="800" dirty="0" smtClean="0"/>
              <a:t> </a:t>
            </a:r>
            <a:r>
              <a:rPr lang="de-AT" sz="800" dirty="0" err="1" smtClean="0"/>
              <a:t>to</a:t>
            </a:r>
            <a:r>
              <a:rPr lang="de-AT" sz="800" dirty="0" smtClean="0"/>
              <a:t> </a:t>
            </a:r>
            <a:r>
              <a:rPr lang="de-AT" sz="800" dirty="0" err="1" smtClean="0"/>
              <a:t>technical</a:t>
            </a:r>
            <a:r>
              <a:rPr lang="de-AT" sz="800" dirty="0" smtClean="0"/>
              <a:t> </a:t>
            </a:r>
            <a:r>
              <a:rPr lang="de-AT" sz="800" dirty="0" err="1" smtClean="0"/>
              <a:t>alterations</a:t>
            </a:r>
            <a:r>
              <a:rPr lang="de-AT" sz="800" dirty="0" smtClean="0"/>
              <a:t> </a:t>
            </a:r>
            <a:r>
              <a:rPr lang="de-AT" sz="800" dirty="0" err="1" smtClean="0"/>
              <a:t>and</a:t>
            </a:r>
            <a:r>
              <a:rPr lang="de-AT" sz="800" dirty="0" smtClean="0"/>
              <a:t> </a:t>
            </a:r>
            <a:r>
              <a:rPr lang="de-AT" sz="800" dirty="0" err="1" smtClean="0"/>
              <a:t>errors</a:t>
            </a:r>
            <a:r>
              <a:rPr lang="de-AT" sz="800" dirty="0" smtClean="0"/>
              <a:t>.</a:t>
            </a:r>
            <a:endParaRPr lang="de-AT" sz="8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362452" y="1228525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3277" r="5113" b="6600"/>
          <a:stretch/>
        </p:blipFill>
        <p:spPr>
          <a:xfrm>
            <a:off x="1259632" y="1692405"/>
            <a:ext cx="6768752" cy="42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9" name="Tabellenplatzhalter 8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969060928"/>
              </p:ext>
            </p:extLst>
          </p:nvPr>
        </p:nvGraphicFramePr>
        <p:xfrm>
          <a:off x="107503" y="1844824"/>
          <a:ext cx="8928672" cy="1950720"/>
        </p:xfrm>
        <a:graphic>
          <a:graphicData uri="http://schemas.openxmlformats.org/drawingml/2006/table">
            <a:tbl>
              <a:tblPr/>
              <a:tblGrid>
                <a:gridCol w="1003316"/>
                <a:gridCol w="311956"/>
                <a:gridCol w="320387"/>
                <a:gridCol w="1635658"/>
                <a:gridCol w="1703108"/>
                <a:gridCol w="876848"/>
                <a:gridCol w="817829"/>
                <a:gridCol w="826261"/>
                <a:gridCol w="666067"/>
                <a:gridCol w="767242"/>
              </a:tblGrid>
              <a:tr h="202307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ARTIKELNUMMERN IM DETAIL / PART NUMBERS IN DETAIL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4276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Typ</a:t>
                      </a:r>
                      <a:br>
                        <a:rPr lang="de-AT" sz="600" b="1" i="0" u="none" strike="noStrike"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Mantel</a:t>
                      </a:r>
                      <a:br>
                        <a:rPr lang="de-AT" sz="600" b="1" i="0" u="none" strike="noStrike"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Artikelnummer</a:t>
                      </a:r>
                      <a:br>
                        <a:rPr lang="de-AT" sz="600" b="1" i="0" u="none" strike="noStrike" dirty="0"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part</a:t>
                      </a:r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number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j-lt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j-lt"/>
                        </a:rPr>
                      </a:br>
                      <a:r>
                        <a:rPr lang="fr-FR" sz="600" b="1" i="0" u="none" strike="noStrike">
                          <a:effectLst/>
                          <a:latin typeface="+mj-lt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4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REMUS 8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Edelstahl Verbindungsrohr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REMUS 8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stainless steel connecting tube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0105 915217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118,00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4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REMUS 8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REMUS 8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stainless steel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84682 101065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497,00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4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XCx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REMUS 8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REMUS 8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84782 101065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527,00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4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HEXACONE</a:t>
                      </a:r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Edelstahl Verbindungsrohr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HEXACONE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stainless steel connecting tube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0105 915317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98,00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4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XRT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4682 105054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429,00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4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XRx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j-lt"/>
                        </a:rPr>
                        <a:t>carbon</a:t>
                      </a:r>
                      <a:endParaRPr lang="de-AT" sz="6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4482 105054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507,00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845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effectLst/>
                          <a:latin typeface="+mj-lt"/>
                        </a:rPr>
                        <a:t>C201, 70 kW,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4882 105054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492,00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10" name="Tabellenplatzhalter 9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917173109"/>
              </p:ext>
            </p:extLst>
          </p:nvPr>
        </p:nvGraphicFramePr>
        <p:xfrm>
          <a:off x="107504" y="1844824"/>
          <a:ext cx="8928992" cy="1950720"/>
        </p:xfrm>
        <a:graphic>
          <a:graphicData uri="http://schemas.openxmlformats.org/drawingml/2006/table">
            <a:tbl>
              <a:tblPr/>
              <a:tblGrid>
                <a:gridCol w="1026417"/>
                <a:gridCol w="250346"/>
                <a:gridCol w="275380"/>
                <a:gridCol w="1401935"/>
                <a:gridCol w="1368555"/>
                <a:gridCol w="826140"/>
                <a:gridCol w="734347"/>
                <a:gridCol w="784416"/>
                <a:gridCol w="784416"/>
                <a:gridCol w="767727"/>
                <a:gridCol w="709313"/>
              </a:tblGrid>
              <a:tr h="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ARTIKELNUMMERN / PART NUMBERS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+mj-lt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+mj-lt"/>
                        </a:rPr>
                        <a:t>exkl</a:t>
                      </a:r>
                      <a:r>
                        <a:rPr lang="fr-FR" sz="600" b="1" i="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fr-FR" sz="600" b="1" i="0" u="none" strike="noStrike" dirty="0" err="1">
                          <a:effectLst/>
                          <a:latin typeface="+mj-lt"/>
                        </a:rPr>
                        <a:t>MwSt</a:t>
                      </a:r>
                      <a:r>
                        <a:rPr lang="fr-FR" sz="600" b="1" i="0" u="none" strike="noStrike" dirty="0">
                          <a:effectLst/>
                          <a:latin typeface="+mj-lt"/>
                        </a:rPr>
                        <a:t>.</a:t>
                      </a:r>
                      <a:br>
                        <a:rPr lang="fr-FR" sz="600" b="1" i="0" u="none" strike="noStrike" dirty="0">
                          <a:effectLst/>
                          <a:latin typeface="+mj-lt"/>
                        </a:rPr>
                      </a:br>
                      <a:r>
                        <a:rPr lang="fr-FR" sz="600" b="1" i="0" u="none" strike="noStrike" dirty="0">
                          <a:effectLst/>
                          <a:latin typeface="+mj-lt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+mj-lt"/>
                        </a:rPr>
                        <a:t>excl</a:t>
                      </a:r>
                      <a:r>
                        <a:rPr lang="fr-FR" sz="600" b="1" i="0" u="none" strike="noStrike" dirty="0">
                          <a:effectLst/>
                          <a:latin typeface="+mj-lt"/>
                        </a:rPr>
                        <a:t>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Slip on (Schalldämpfer mit VBR)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j-lt"/>
                        </a:rPr>
                        <a:t>slip on (muffler with connecting tube)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REMUS 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stainless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steel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0584682 915217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615,00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REMUS 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stainless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steel</a:t>
                      </a:r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de-AT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black</a:t>
                      </a:r>
                      <a:endParaRPr lang="de-AT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0584782 915217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645,00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Tiger 800 </a:t>
                      </a:r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XCx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Slip on (Schalldämpfer mit VBR)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+mj-lt"/>
                        </a:rPr>
                        <a:t>slip on (muffler with connecting tube)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stainless steel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054682 915317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527,00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carbon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054482 915317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605,00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XRT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054882 915317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590,00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Tiger 800 XRx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l-PL" sz="600" b="0" i="0" u="none" strike="noStrike">
                          <a:effectLst/>
                          <a:latin typeface="+mj-lt"/>
                        </a:rPr>
                        <a:t>C201, 70 kW,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</Words>
  <Application>Microsoft Macintosh PowerPoint</Application>
  <PresentationFormat>Bildschirmpräsentation (4:3)</PresentationFormat>
  <Paragraphs>237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Calibri</vt:lpstr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179</cp:revision>
  <cp:lastPrinted>2017-06-14T11:35:05Z</cp:lastPrinted>
  <dcterms:created xsi:type="dcterms:W3CDTF">2014-04-07T11:02:28Z</dcterms:created>
  <dcterms:modified xsi:type="dcterms:W3CDTF">2017-06-20T13:51:56Z</dcterms:modified>
</cp:coreProperties>
</file>