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59" r:id="rId5"/>
    <p:sldId id="260" r:id="rId6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05" autoAdjust="0"/>
    <p:restoredTop sz="94607" autoAdjust="0"/>
  </p:normalViewPr>
  <p:slideViewPr>
    <p:cSldViewPr>
      <p:cViewPr varScale="1">
        <p:scale>
          <a:sx n="124" d="100"/>
          <a:sy n="124" d="100"/>
        </p:scale>
        <p:origin x="131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880" y="-102"/>
      </p:cViewPr>
      <p:guideLst>
        <p:guide orient="horz" pos="3108"/>
        <p:guide pos="2122"/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60" cy="496412"/>
          </a:xfrm>
          <a:prstGeom prst="rect">
            <a:avLst/>
          </a:prstGeom>
        </p:spPr>
        <p:txBody>
          <a:bodyPr vert="horz" lIns="92099" tIns="46049" rIns="92099" bIns="46049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099" tIns="46049" rIns="92099" bIns="46049" rtlCol="0"/>
          <a:lstStyle>
            <a:lvl1pPr algn="r">
              <a:defRPr sz="1200"/>
            </a:lvl1pPr>
          </a:lstStyle>
          <a:p>
            <a:fld id="{10A060F7-3BA0-4DFA-97E3-0AD49DA18FF5}" type="datetimeFigureOut">
              <a:rPr lang="de-AT" smtClean="0"/>
              <a:pPr/>
              <a:t>06.10.17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0"/>
            <a:ext cx="2945660" cy="496412"/>
          </a:xfrm>
          <a:prstGeom prst="rect">
            <a:avLst/>
          </a:prstGeom>
        </p:spPr>
        <p:txBody>
          <a:bodyPr vert="horz" lIns="92099" tIns="46049" rIns="92099" bIns="46049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099" tIns="46049" rIns="92099" bIns="46049" rtlCol="0" anchor="b"/>
          <a:lstStyle>
            <a:lvl1pPr algn="r">
              <a:defRPr sz="1200"/>
            </a:lvl1pPr>
          </a:lstStyle>
          <a:p>
            <a:fld id="{1AC34076-4295-40CA-B983-879A7E7E1FB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8633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60" cy="496412"/>
          </a:xfrm>
          <a:prstGeom prst="rect">
            <a:avLst/>
          </a:prstGeom>
        </p:spPr>
        <p:txBody>
          <a:bodyPr vert="horz" lIns="92099" tIns="46049" rIns="92099" bIns="46049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099" tIns="46049" rIns="92099" bIns="46049" rtlCol="0"/>
          <a:lstStyle>
            <a:lvl1pPr algn="r">
              <a:defRPr sz="1200"/>
            </a:lvl1pPr>
          </a:lstStyle>
          <a:p>
            <a:fld id="{1B893688-4F2D-4E90-A677-0601FC264191}" type="datetimeFigureOut">
              <a:rPr lang="de-AT" smtClean="0"/>
              <a:pPr/>
              <a:t>06.10.17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9" tIns="46049" rIns="92099" bIns="46049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2099" tIns="46049" rIns="92099" bIns="46049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0"/>
            <a:ext cx="2945660" cy="496412"/>
          </a:xfrm>
          <a:prstGeom prst="rect">
            <a:avLst/>
          </a:prstGeom>
        </p:spPr>
        <p:txBody>
          <a:bodyPr vert="horz" lIns="92099" tIns="46049" rIns="92099" bIns="46049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099" tIns="46049" rIns="92099" bIns="46049" rtlCol="0" anchor="b"/>
          <a:lstStyle>
            <a:lvl1pPr algn="r">
              <a:defRPr sz="1200"/>
            </a:lvl1pPr>
          </a:lstStyle>
          <a:p>
            <a:fld id="{CBF26D3F-795B-4CDC-8FD7-16ED12CCF85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912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26D3F-795B-4CDC-8FD7-16ED12CCF850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0647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4067944" y="5661025"/>
            <a:ext cx="4968106" cy="431800"/>
          </a:xfrm>
          <a:prstGeom prst="rect">
            <a:avLst/>
          </a:prstGeom>
        </p:spPr>
        <p:txBody>
          <a:bodyPr/>
          <a:lstStyle>
            <a:lvl2pPr>
              <a:buNone/>
              <a:defRPr/>
            </a:lvl2pPr>
            <a:lvl3pPr>
              <a:buNone/>
              <a:defRPr/>
            </a:lvl3pPr>
            <a:lvl4pPr algn="r">
              <a:buNone/>
              <a:defRPr sz="1800" b="1"/>
            </a:lvl4pPr>
          </a:lstStyle>
          <a:p>
            <a:pPr lvl="3"/>
            <a:endParaRPr lang="de-AT" dirty="0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1"/>
          </p:nvPr>
        </p:nvSpPr>
        <p:spPr>
          <a:xfrm>
            <a:off x="2699792" y="1988840"/>
            <a:ext cx="4248150" cy="36004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0"/>
          </p:nvPr>
        </p:nvSpPr>
        <p:spPr>
          <a:xfrm>
            <a:off x="611560" y="2060848"/>
            <a:ext cx="3311525" cy="30241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6732240" y="2060848"/>
            <a:ext cx="2160587" cy="33845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2"/>
          </p:nvPr>
        </p:nvSpPr>
        <p:spPr>
          <a:xfrm>
            <a:off x="4283969" y="4149080"/>
            <a:ext cx="2016820" cy="129604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/>
          </p:nvPr>
        </p:nvSpPr>
        <p:spPr>
          <a:xfrm>
            <a:off x="1619250" y="5661248"/>
            <a:ext cx="5905500" cy="2889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1619672" y="1988840"/>
            <a:ext cx="5832475" cy="37433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5724128" y="5733256"/>
            <a:ext cx="3240088" cy="432246"/>
          </a:xfrm>
          <a:prstGeom prst="rect">
            <a:avLst/>
          </a:prstGeom>
        </p:spPr>
        <p:txBody>
          <a:bodyPr/>
          <a:lstStyle>
            <a:lvl1pPr>
              <a:buNone/>
              <a:defRPr sz="1100"/>
            </a:lvl1pPr>
          </a:lstStyle>
          <a:p>
            <a:pPr lvl="0"/>
            <a:endParaRPr lang="de-AT" dirty="0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5220072" y="1340768"/>
            <a:ext cx="3673772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BANNER_1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470660"/>
          </a:xfrm>
          <a:prstGeom prst="rect">
            <a:avLst/>
          </a:prstGeom>
        </p:spPr>
      </p:pic>
      <p:pic>
        <p:nvPicPr>
          <p:cNvPr id="4" name="Picture 2" descr="C:\Users\benjamin.druck\Desktop\PP\newsletter_footer_black2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50280"/>
            <a:ext cx="9144001" cy="807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971600" y="5373216"/>
            <a:ext cx="7560840" cy="504056"/>
          </a:xfrm>
        </p:spPr>
        <p:txBody>
          <a:bodyPr/>
          <a:lstStyle/>
          <a:p>
            <a:pPr>
              <a:buNone/>
            </a:pPr>
            <a:r>
              <a:rPr lang="de-AT" b="1" dirty="0" smtClean="0"/>
              <a:t>Triumph </a:t>
            </a:r>
            <a:r>
              <a:rPr lang="de-AT" b="1" dirty="0" err="1" smtClean="0"/>
              <a:t>Bonneville</a:t>
            </a:r>
            <a:r>
              <a:rPr lang="de-AT" b="1" dirty="0" smtClean="0"/>
              <a:t> T100 Mod. 2017 Euro 4</a:t>
            </a:r>
            <a:endParaRPr lang="de-AT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6228184" y="1340768"/>
            <a:ext cx="2665660" cy="360040"/>
          </a:xfrm>
        </p:spPr>
        <p:txBody>
          <a:bodyPr/>
          <a:lstStyle/>
          <a:p>
            <a:pPr algn="r">
              <a:buNone/>
            </a:pPr>
            <a:r>
              <a:rPr lang="de-AT" sz="1800" dirty="0" smtClean="0"/>
              <a:t>BIKE </a:t>
            </a:r>
            <a:r>
              <a:rPr lang="de-AT" sz="1800" smtClean="0"/>
              <a:t>INFO 30/2017</a:t>
            </a:r>
            <a:endParaRPr lang="de-AT" sz="18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6" t="6562" r="23225" b="13568"/>
          <a:stretch/>
        </p:blipFill>
        <p:spPr>
          <a:xfrm>
            <a:off x="2339752" y="1754814"/>
            <a:ext cx="4824536" cy="3618402"/>
          </a:xfrm>
          <a:prstGeom prst="rect">
            <a:avLst/>
          </a:prstGeom>
        </p:spPr>
      </p:pic>
      <p:sp>
        <p:nvSpPr>
          <p:cNvPr id="5" name="Parallelogramm 4"/>
          <p:cNvSpPr/>
          <p:nvPr/>
        </p:nvSpPr>
        <p:spPr>
          <a:xfrm>
            <a:off x="-510302" y="1556792"/>
            <a:ext cx="2996643" cy="1944216"/>
          </a:xfrm>
          <a:prstGeom prst="parallelogram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114300" dist="50800" dir="5400000" algn="ctr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-249963" y="1579466"/>
            <a:ext cx="262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 smtClean="0">
                <a:solidFill>
                  <a:schemeClr val="bg1"/>
                </a:solidFill>
              </a:rPr>
              <a:t>+ </a:t>
            </a:r>
            <a:r>
              <a:rPr lang="de-AT" sz="3600" b="1" dirty="0" smtClean="0">
                <a:solidFill>
                  <a:schemeClr val="bg1"/>
                </a:solidFill>
              </a:rPr>
              <a:t>1,2 </a:t>
            </a:r>
            <a:r>
              <a:rPr lang="de-AT" sz="3600" b="1" dirty="0" smtClean="0">
                <a:solidFill>
                  <a:schemeClr val="bg1"/>
                </a:solidFill>
              </a:rPr>
              <a:t>PS</a:t>
            </a:r>
            <a:endParaRPr lang="de-AT" b="1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-249962" y="2060848"/>
            <a:ext cx="262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pc="-150" dirty="0" smtClean="0">
                <a:solidFill>
                  <a:schemeClr val="bg1"/>
                </a:solidFill>
              </a:rPr>
              <a:t>+ </a:t>
            </a:r>
            <a:r>
              <a:rPr lang="de-AT" sz="3600" b="1" spc="-150" dirty="0" smtClean="0">
                <a:solidFill>
                  <a:schemeClr val="bg1"/>
                </a:solidFill>
              </a:rPr>
              <a:t>1,5 </a:t>
            </a:r>
            <a:r>
              <a:rPr lang="de-AT" sz="3600" b="1" spc="-150" dirty="0" err="1" smtClean="0">
                <a:solidFill>
                  <a:schemeClr val="bg1"/>
                </a:solidFill>
              </a:rPr>
              <a:t>Nm</a:t>
            </a:r>
            <a:endParaRPr lang="de-AT" sz="3600" b="1" spc="-150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-249962" y="3140968"/>
            <a:ext cx="2627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"/>
              </a:spcAft>
            </a:pPr>
            <a:r>
              <a:rPr lang="de-AT" sz="1000" dirty="0" smtClean="0">
                <a:solidFill>
                  <a:schemeClr val="bg1"/>
                </a:solidFill>
              </a:rPr>
              <a:t>*bei </a:t>
            </a:r>
            <a:r>
              <a:rPr lang="de-AT" sz="1000" dirty="0" smtClean="0">
                <a:solidFill>
                  <a:schemeClr val="bg1"/>
                </a:solidFill>
              </a:rPr>
              <a:t>53</a:t>
            </a:r>
            <a:r>
              <a:rPr lang="de-AT" sz="1000" dirty="0" smtClean="0">
                <a:solidFill>
                  <a:schemeClr val="bg1"/>
                </a:solidFill>
              </a:rPr>
              <a:t>00 </a:t>
            </a:r>
            <a:r>
              <a:rPr lang="de-AT" sz="1000" dirty="0">
                <a:solidFill>
                  <a:schemeClr val="bg1"/>
                </a:solidFill>
              </a:rPr>
              <a:t>U/min </a:t>
            </a:r>
            <a:r>
              <a:rPr lang="de-AT" sz="1000" dirty="0" smtClean="0">
                <a:solidFill>
                  <a:schemeClr val="bg1"/>
                </a:solidFill>
              </a:rPr>
              <a:t>|</a:t>
            </a:r>
            <a:r>
              <a:rPr lang="de-AT" sz="1000" dirty="0">
                <a:solidFill>
                  <a:schemeClr val="bg1"/>
                </a:solidFill>
              </a:rPr>
              <a:t> at</a:t>
            </a:r>
            <a:r>
              <a:rPr lang="de-AT" sz="1000" dirty="0" smtClean="0">
                <a:solidFill>
                  <a:schemeClr val="bg1"/>
                </a:solidFill>
              </a:rPr>
              <a:t> </a:t>
            </a:r>
            <a:r>
              <a:rPr lang="de-AT" sz="1000" dirty="0" smtClean="0">
                <a:solidFill>
                  <a:schemeClr val="bg1"/>
                </a:solidFill>
              </a:rPr>
              <a:t>53</a:t>
            </a:r>
            <a:r>
              <a:rPr lang="de-AT" sz="1000" dirty="0" smtClean="0">
                <a:solidFill>
                  <a:schemeClr val="bg1"/>
                </a:solidFill>
              </a:rPr>
              <a:t>00 </a:t>
            </a:r>
            <a:r>
              <a:rPr lang="de-AT" sz="1000" dirty="0" err="1" smtClean="0">
                <a:solidFill>
                  <a:schemeClr val="bg1"/>
                </a:solidFill>
              </a:rPr>
              <a:t>rpm</a:t>
            </a:r>
            <a:endParaRPr lang="de-AT" sz="1000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814875" y="1667758"/>
            <a:ext cx="164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400" b="1" dirty="0" smtClean="0">
                <a:solidFill>
                  <a:schemeClr val="bg1"/>
                </a:solidFill>
              </a:rPr>
              <a:t>*</a:t>
            </a:r>
            <a:endParaRPr lang="de-AT" sz="1400" b="1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814875" y="2170047"/>
            <a:ext cx="164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400" b="1" dirty="0" smtClean="0">
                <a:solidFill>
                  <a:schemeClr val="bg1"/>
                </a:solidFill>
              </a:rPr>
              <a:t>*</a:t>
            </a:r>
            <a:endParaRPr lang="de-AT" sz="1400" b="1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52536" y="2566645"/>
            <a:ext cx="262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pc="-150" dirty="0" smtClean="0">
                <a:solidFill>
                  <a:schemeClr val="bg1"/>
                </a:solidFill>
              </a:rPr>
              <a:t>- 2,1 kg</a:t>
            </a:r>
            <a:endParaRPr lang="de-AT" sz="3600" b="1" spc="-15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3" t="6562" r="23226" b="14970"/>
          <a:stretch/>
        </p:blipFill>
        <p:spPr>
          <a:xfrm>
            <a:off x="467540" y="1674611"/>
            <a:ext cx="4243329" cy="3168352"/>
          </a:xfrm>
          <a:prstGeom prst="rect">
            <a:avLst/>
          </a:prstGeom>
        </p:spPr>
      </p:pic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smtClean="0"/>
              <a:t>Motorrad / Bike</a:t>
            </a:r>
            <a:endParaRPr lang="de-AT" sz="1800" b="1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619672" y="5933085"/>
            <a:ext cx="5905500" cy="288925"/>
          </a:xfrm>
        </p:spPr>
        <p:txBody>
          <a:bodyPr/>
          <a:lstStyle/>
          <a:p>
            <a:pPr algn="ctr">
              <a:buNone/>
            </a:pPr>
            <a:r>
              <a:rPr lang="de-AT" dirty="0" smtClean="0"/>
              <a:t>Abbildung kann vom Original abweichen / Picture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deviate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original </a:t>
            </a:r>
            <a:r>
              <a:rPr lang="de-AT" dirty="0" err="1" smtClean="0"/>
              <a:t>product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319" y="1790913"/>
            <a:ext cx="3548055" cy="199637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319" y="3906063"/>
            <a:ext cx="3548055" cy="1996373"/>
          </a:xfrm>
          <a:prstGeom prst="rect">
            <a:avLst/>
          </a:prstGeom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30923"/>
              </p:ext>
            </p:extLst>
          </p:nvPr>
        </p:nvGraphicFramePr>
        <p:xfrm>
          <a:off x="1046155" y="4904154"/>
          <a:ext cx="3086101" cy="910258"/>
        </p:xfrm>
        <a:graphic>
          <a:graphicData uri="http://schemas.openxmlformats.org/drawingml/2006/table">
            <a:tbl>
              <a:tblPr/>
              <a:tblGrid>
                <a:gridCol w="727522"/>
                <a:gridCol w="469369"/>
                <a:gridCol w="434166"/>
                <a:gridCol w="727522"/>
                <a:gridCol w="727522"/>
              </a:tblGrid>
              <a:tr h="167640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-Narrow"/>
                        </a:rPr>
                        <a:t>Gewicht / </a:t>
                      </a:r>
                      <a:r>
                        <a:rPr lang="de-AT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-Narrow"/>
                        </a:rPr>
                        <a:t>weight</a:t>
                      </a:r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-Narrow"/>
                        </a:rPr>
                        <a:t> (kg)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>
                          <a:effectLst/>
                          <a:latin typeface="Helvetica-Narrow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>
                          <a:effectLst/>
                          <a:latin typeface="Helvetica-Narrow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>
                          <a:effectLst/>
                          <a:latin typeface="Helvetica-Narrow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effectLst/>
                          <a:latin typeface="Helvetica-Narrow"/>
                        </a:rPr>
                        <a:t>stock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1" i="0" u="none" strike="noStrike">
                          <a:effectLst/>
                          <a:latin typeface="Helvetica-Narrow"/>
                        </a:rPr>
                        <a:t>REMUS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7798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>
                          <a:effectLst/>
                          <a:latin typeface="Helvetica-Narrow"/>
                        </a:rPr>
                        <a:t>Außenmantel / sleeve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1" i="0" u="none" strike="noStrike" dirty="0">
                          <a:effectLst/>
                          <a:latin typeface="Helvetica-Narrow"/>
                        </a:rPr>
                        <a:t>Edelstahl</a:t>
                      </a:r>
                    </a:p>
                    <a:p>
                      <a:pPr algn="ctr" rtl="0" fontAlgn="b"/>
                      <a:r>
                        <a:rPr lang="de-AT" sz="800" b="1" i="0" u="none" strike="noStrike" dirty="0" err="1">
                          <a:effectLst/>
                          <a:latin typeface="Helvetica-Narrow"/>
                        </a:rPr>
                        <a:t>stainless</a:t>
                      </a:r>
                      <a:r>
                        <a:rPr lang="de-AT" sz="800" b="1" i="0" u="none" strike="noStrike" dirty="0">
                          <a:effectLst/>
                          <a:latin typeface="Helvetica-Narrow"/>
                        </a:rPr>
                        <a:t> </a:t>
                      </a:r>
                      <a:r>
                        <a:rPr lang="de-AT" sz="800" b="1" i="0" u="none" strike="noStrike" dirty="0" err="1">
                          <a:effectLst/>
                          <a:latin typeface="Helvetica-Narrow"/>
                        </a:rPr>
                        <a:t>steel</a:t>
                      </a:r>
                      <a:endParaRPr lang="de-AT" sz="800" b="1" i="0" u="none" strike="noStrike" dirty="0">
                        <a:effectLst/>
                        <a:latin typeface="Helvetica-Narrow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7180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>
                          <a:effectLst/>
                          <a:latin typeface="Helvetica-Narrow"/>
                        </a:rPr>
                        <a:t>Schalldämpfer links&amp; rechts </a:t>
                      </a:r>
                      <a:br>
                        <a:rPr lang="de-AT" sz="800" b="0" i="0" u="none" strike="noStrike">
                          <a:effectLst/>
                          <a:latin typeface="Helvetica-Narrow"/>
                        </a:rPr>
                      </a:br>
                      <a:r>
                        <a:rPr lang="de-AT" sz="800" b="0" i="0" u="none" strike="noStrike">
                          <a:effectLst/>
                          <a:latin typeface="Helvetica-Narrow"/>
                        </a:rPr>
                        <a:t>silencer left &amp; right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>
                          <a:effectLst/>
                          <a:latin typeface="Helvetica-Narrow"/>
                        </a:rPr>
                        <a:t>6,50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-Narrow"/>
                        </a:rPr>
                        <a:t>4,40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915816" y="5877272"/>
            <a:ext cx="6120408" cy="432246"/>
          </a:xfrm>
        </p:spPr>
        <p:txBody>
          <a:bodyPr/>
          <a:lstStyle/>
          <a:p>
            <a:pPr algn="r"/>
            <a:r>
              <a:rPr lang="de-AT" sz="900" dirty="0" smtClean="0"/>
              <a:t>Technische Änderungen und Irrtümer bleiben vorbehalten. </a:t>
            </a:r>
            <a:r>
              <a:rPr lang="de-AT" sz="900" dirty="0" err="1" smtClean="0"/>
              <a:t>Subject</a:t>
            </a:r>
            <a:r>
              <a:rPr lang="de-AT" sz="900" dirty="0" smtClean="0"/>
              <a:t> </a:t>
            </a:r>
            <a:r>
              <a:rPr lang="de-AT" sz="900" dirty="0" err="1" smtClean="0"/>
              <a:t>to</a:t>
            </a:r>
            <a:r>
              <a:rPr lang="de-AT" sz="900" dirty="0" smtClean="0"/>
              <a:t> </a:t>
            </a:r>
            <a:r>
              <a:rPr lang="de-AT" sz="900" dirty="0" err="1" smtClean="0"/>
              <a:t>technical</a:t>
            </a:r>
            <a:r>
              <a:rPr lang="de-AT" sz="900" dirty="0" smtClean="0"/>
              <a:t> </a:t>
            </a:r>
            <a:r>
              <a:rPr lang="de-AT" sz="900" dirty="0" err="1" smtClean="0"/>
              <a:t>alterations</a:t>
            </a:r>
            <a:r>
              <a:rPr lang="de-AT" sz="900" dirty="0" smtClean="0"/>
              <a:t> </a:t>
            </a:r>
            <a:r>
              <a:rPr lang="de-AT" sz="900" dirty="0" err="1" smtClean="0"/>
              <a:t>and</a:t>
            </a:r>
            <a:r>
              <a:rPr lang="de-AT" sz="900" dirty="0" smtClean="0"/>
              <a:t> </a:t>
            </a:r>
            <a:r>
              <a:rPr lang="de-AT" sz="900" dirty="0" err="1" smtClean="0"/>
              <a:t>errors</a:t>
            </a:r>
            <a:r>
              <a:rPr lang="de-AT" sz="900" dirty="0" smtClean="0"/>
              <a:t>.</a:t>
            </a:r>
            <a:endParaRPr lang="de-AT" sz="9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220072" y="1240824"/>
            <a:ext cx="3673772" cy="503238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Leistungsdiagramm / </a:t>
            </a:r>
            <a:r>
              <a:rPr lang="de-AT" sz="1800" b="1" dirty="0" err="1" smtClean="0"/>
              <a:t>Dyno</a:t>
            </a:r>
            <a:r>
              <a:rPr lang="de-AT" sz="1800" b="1" dirty="0" smtClean="0"/>
              <a:t> </a:t>
            </a:r>
            <a:r>
              <a:rPr lang="de-AT" sz="1800" b="1" dirty="0" err="1" smtClean="0"/>
              <a:t>chart</a:t>
            </a:r>
            <a:endParaRPr lang="de-AT" sz="18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3" t="13278" r="5901" b="8825"/>
          <a:stretch/>
        </p:blipFill>
        <p:spPr>
          <a:xfrm>
            <a:off x="1259632" y="1712046"/>
            <a:ext cx="6696744" cy="41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8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360040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im Detail / </a:t>
            </a:r>
            <a:r>
              <a:rPr lang="de-AT" sz="1800" b="1" dirty="0" err="1" smtClean="0"/>
              <a:t>Partnumbers</a:t>
            </a:r>
            <a:r>
              <a:rPr lang="de-AT" sz="1800" b="1" dirty="0" smtClean="0"/>
              <a:t> in </a:t>
            </a:r>
            <a:r>
              <a:rPr lang="de-AT" sz="1800" b="1" dirty="0" err="1" smtClean="0"/>
              <a:t>detail</a:t>
            </a:r>
            <a:endParaRPr lang="de-AT" sz="1800" b="1" dirty="0"/>
          </a:p>
        </p:txBody>
      </p:sp>
      <p:sp>
        <p:nvSpPr>
          <p:cNvPr id="8" name="Tabellenplatzhalter 6"/>
          <p:cNvSpPr txBox="1">
            <a:spLocks/>
          </p:cNvSpPr>
          <p:nvPr/>
        </p:nvSpPr>
        <p:spPr>
          <a:xfrm>
            <a:off x="179512" y="1844824"/>
            <a:ext cx="8856662" cy="3240088"/>
          </a:xfrm>
          <a:prstGeom prst="rect">
            <a:avLst/>
          </a:prstGeom>
        </p:spPr>
      </p:sp>
      <p:graphicFrame>
        <p:nvGraphicFramePr>
          <p:cNvPr id="4" name="Tabellenplatzhalter 3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400899807"/>
              </p:ext>
            </p:extLst>
          </p:nvPr>
        </p:nvGraphicFramePr>
        <p:xfrm>
          <a:off x="179512" y="2060848"/>
          <a:ext cx="8856662" cy="1403735"/>
        </p:xfrm>
        <a:graphic>
          <a:graphicData uri="http://schemas.openxmlformats.org/drawingml/2006/table">
            <a:tbl>
              <a:tblPr/>
              <a:tblGrid>
                <a:gridCol w="1228269"/>
                <a:gridCol w="346916"/>
                <a:gridCol w="286908"/>
                <a:gridCol w="1565808"/>
                <a:gridCol w="1247021"/>
                <a:gridCol w="581318"/>
                <a:gridCol w="768840"/>
                <a:gridCol w="946986"/>
                <a:gridCol w="937610"/>
                <a:gridCol w="946986"/>
              </a:tblGrid>
              <a:tr h="230255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ARTIKELNUMMERN IM DETAIL / PART NUMBERS IN DETAIL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223277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Bj.</a:t>
                      </a:r>
                      <a:b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year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Ømm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Beschreibung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description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Typ</a:t>
                      </a:r>
                      <a:b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Mantel</a:t>
                      </a:r>
                      <a:b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Variante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sleeve</a:t>
                      </a:r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/>
                      </a:r>
                      <a:b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version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Artikelnummer</a:t>
                      </a:r>
                      <a:b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part number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EUR exkl. MwSt.</a:t>
                      </a:r>
                      <a:b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EUR excl.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5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Bonneville T100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17-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Tapered Schalldämpfer links Ø 84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Tapered muffler left Ø 84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Edelstahl chrom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Stainless</a:t>
                      </a:r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steel</a:t>
                      </a:r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chrome</a:t>
                      </a:r>
                      <a:endParaRPr lang="de-AT" sz="6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7102 918017L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350,00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745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Bonneville T100 black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Tapered Schalldämpfer rechts Ø 84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Tapered muffler right Ø 84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Edelstahl chrom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Stainless steel chrome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7102 918017R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350,00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745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40.5 kW, (Euro 4)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Tapered Schalldämpfer links Ø 84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Tapered muffler left Ø 84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Edelstahl schwarz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Stainless steel black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7702 918017L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350,00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745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Tapered Schalldämpfer rechts Ø 84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Tapered muffler right Ø 84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Edelstahl schwarz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Stainless steel black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7702 918017R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350,00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Preise 2017 in Euro exkl. MwSt. / Prices 2017 in Euro excl. VAT!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432048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/ </a:t>
            </a:r>
            <a:r>
              <a:rPr lang="de-AT" sz="1800" b="1" dirty="0" err="1" smtClean="0"/>
              <a:t>Partnumbers</a:t>
            </a:r>
            <a:endParaRPr lang="de-AT" sz="1800" b="1" dirty="0"/>
          </a:p>
        </p:txBody>
      </p:sp>
      <p:graphicFrame>
        <p:nvGraphicFramePr>
          <p:cNvPr id="4" name="Tabellenplatzhalter 3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709849684"/>
              </p:ext>
            </p:extLst>
          </p:nvPr>
        </p:nvGraphicFramePr>
        <p:xfrm>
          <a:off x="107504" y="1988727"/>
          <a:ext cx="8856663" cy="1426131"/>
        </p:xfrm>
        <a:graphic>
          <a:graphicData uri="http://schemas.openxmlformats.org/drawingml/2006/table">
            <a:tbl>
              <a:tblPr/>
              <a:tblGrid>
                <a:gridCol w="946377"/>
                <a:gridCol w="267843"/>
                <a:gridCol w="285698"/>
                <a:gridCol w="1526703"/>
                <a:gridCol w="1410637"/>
                <a:gridCol w="705319"/>
                <a:gridCol w="705319"/>
                <a:gridCol w="767816"/>
                <a:gridCol w="767816"/>
                <a:gridCol w="767816"/>
                <a:gridCol w="705319"/>
              </a:tblGrid>
              <a:tr h="227624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ARTIKELNUMMERN / PART NUMBERS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17261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Bj.</a:t>
                      </a:r>
                      <a:b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year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Ømm</a:t>
                      </a:r>
                      <a:endParaRPr lang="de-AT" sz="600" b="1" i="0" u="none" strike="noStrike" dirty="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Beschreibung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description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Typ</a:t>
                      </a:r>
                    </a:p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Schalldämpfer </a:t>
                      </a: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muffler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Mantel</a:t>
                      </a:r>
                    </a:p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Variante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sleeve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version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Setartikelnummer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setpartnumber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EUR exkl. MwSt.</a:t>
                      </a:r>
                      <a:b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EUR excl.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31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Bonneville T100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17-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Tapered Schalldämpfer links/rechts Ø 84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Tapered muffler left/right </a:t>
                      </a:r>
                      <a:r>
                        <a:rPr lang="en-US" sz="6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Ø</a:t>
                      </a:r>
                      <a:r>
                        <a:rPr lang="en-US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84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CUSTOM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Edelstahl chrom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stainless steel chrome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007102 </a:t>
                      </a:r>
                      <a:r>
                        <a:rPr lang="de-AT" sz="600" b="0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918017LR</a:t>
                      </a:r>
                      <a:endParaRPr lang="de-AT" sz="6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700,00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31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Bonneville T100 black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CUSTOM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Edelstahl schwarz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stainless steel black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007702 </a:t>
                      </a:r>
                      <a:r>
                        <a:rPr lang="de-AT" sz="600" b="0" i="0" u="none" strike="noStrike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918017LR</a:t>
                      </a:r>
                      <a:endParaRPr lang="de-AT" sz="600" b="0" i="0" u="none" strike="noStrike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700,00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6931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40.5 kW, (Euro 4)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AT" sz="600" b="1" i="0" u="none" strike="noStrike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Preise 2017 in Euro exkl. MwSt. / Prices 2017 in Euro excl. VAT!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340</Words>
  <Application>Microsoft Macintosh PowerPoint</Application>
  <PresentationFormat>Bildschirmpräsentation (4:3)</PresentationFormat>
  <Paragraphs>138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Calibri</vt:lpstr>
      <vt:lpstr>Helvetica</vt:lpstr>
      <vt:lpstr>Helvetica-Narrow</vt:lpstr>
      <vt:lpstr>Arial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benjamin.druck</dc:creator>
  <cp:lastModifiedBy>Benjamin Druck</cp:lastModifiedBy>
  <cp:revision>107</cp:revision>
  <cp:lastPrinted>2017-10-05T09:04:46Z</cp:lastPrinted>
  <dcterms:created xsi:type="dcterms:W3CDTF">2014-04-07T11:02:28Z</dcterms:created>
  <dcterms:modified xsi:type="dcterms:W3CDTF">2017-10-06T11:36:50Z</dcterms:modified>
</cp:coreProperties>
</file>