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 varScale="1">
        <p:scale>
          <a:sx n="145" d="100"/>
          <a:sy n="145" d="100"/>
        </p:scale>
        <p:origin x="-3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34"/>
        <p:guide orient="horz" pos="3128"/>
        <p:guide pos="216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22.04.15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64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22.04.15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2" tIns="46056" rIns="92112" bIns="4605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12" tIns="46056" rIns="92112" bIns="4605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36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57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907704" y="5184743"/>
            <a:ext cx="6552728" cy="648072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Harley-Davidson Touring ab 2014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14/2015</a:t>
            </a:r>
          </a:p>
          <a:p>
            <a:pPr algn="r">
              <a:buNone/>
            </a:pPr>
            <a:endParaRPr lang="de-AT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3609" r="5773" b="2560"/>
          <a:stretch/>
        </p:blipFill>
        <p:spPr>
          <a:xfrm>
            <a:off x="1930057" y="1440327"/>
            <a:ext cx="511256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067944" y="1201409"/>
            <a:ext cx="4825900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714480" y="5786454"/>
            <a:ext cx="5905500" cy="288925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" b="423"/>
          <a:stretch>
            <a:fillRect/>
          </a:stretch>
        </p:blipFill>
        <p:spPr>
          <a:xfrm>
            <a:off x="4716016" y="1916832"/>
            <a:ext cx="3215298" cy="2066210"/>
          </a:xfr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168352" cy="20530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47664" y="407707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Zylindrische Form / </a:t>
            </a:r>
            <a:r>
              <a:rPr lang="de-DE" dirty="0" err="1" smtClean="0"/>
              <a:t>Cylindrical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endParaRPr lang="de-DE" dirty="0" smtClean="0"/>
          </a:p>
          <a:p>
            <a:r>
              <a:rPr lang="de-DE" dirty="0" smtClean="0"/>
              <a:t>Durchmesser / Diameter: Ø102 mm</a:t>
            </a:r>
          </a:p>
          <a:p>
            <a:r>
              <a:rPr lang="de-DE" dirty="0" smtClean="0"/>
              <a:t>Mantellänge ~ 670 mm / </a:t>
            </a:r>
            <a:r>
              <a:rPr lang="de-DE" dirty="0" err="1" smtClean="0"/>
              <a:t>Sleeve</a:t>
            </a:r>
            <a:r>
              <a:rPr lang="de-DE" dirty="0" smtClean="0"/>
              <a:t> </a:t>
            </a:r>
            <a:r>
              <a:rPr lang="de-DE" dirty="0" err="1" smtClean="0"/>
              <a:t>lenght</a:t>
            </a:r>
            <a:r>
              <a:rPr lang="de-DE" dirty="0" smtClean="0"/>
              <a:t> ~ 670 mm</a:t>
            </a:r>
          </a:p>
          <a:p>
            <a:r>
              <a:rPr lang="de-DE" dirty="0" smtClean="0"/>
              <a:t>Mantelmaterialien: Edelstahl / </a:t>
            </a:r>
            <a:r>
              <a:rPr lang="de-DE" dirty="0" err="1" smtClean="0"/>
              <a:t>Sleeve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: </a:t>
            </a:r>
            <a:r>
              <a:rPr lang="de-DE" dirty="0" err="1" smtClean="0"/>
              <a:t>Stainless</a:t>
            </a:r>
            <a:r>
              <a:rPr lang="de-DE" dirty="0" smtClean="0"/>
              <a:t> Steel</a:t>
            </a:r>
          </a:p>
          <a:p>
            <a:r>
              <a:rPr lang="de-DE" dirty="0" smtClean="0"/>
              <a:t>Oberflächenbehandlung: Chrom / Surface </a:t>
            </a:r>
            <a:r>
              <a:rPr lang="de-DE" dirty="0" err="1" smtClean="0"/>
              <a:t>treatment</a:t>
            </a:r>
            <a:r>
              <a:rPr lang="de-DE" dirty="0" smtClean="0"/>
              <a:t>: Chrome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6338" r="5625" b="11259"/>
          <a:stretch/>
        </p:blipFill>
        <p:spPr>
          <a:xfrm>
            <a:off x="515117" y="1556792"/>
            <a:ext cx="4464496" cy="28083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7604" y="458112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CAN-Bus gesteuertes Klappensystem / CAN-bus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valve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Soundmodulation per Taster / Sound </a:t>
            </a:r>
            <a:r>
              <a:rPr lang="de-DE" dirty="0" err="1" smtClean="0"/>
              <a:t>modulation</a:t>
            </a:r>
            <a:r>
              <a:rPr lang="de-DE" dirty="0" smtClean="0"/>
              <a:t> via push </a:t>
            </a:r>
            <a:r>
              <a:rPr lang="de-DE" dirty="0" err="1" smtClean="0"/>
              <a:t>button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Kerniger Sound / Hot </a:t>
            </a:r>
            <a:r>
              <a:rPr lang="de-DE" dirty="0" err="1" smtClean="0"/>
              <a:t>sound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Endkappen wählbar und wechselbar / </a:t>
            </a:r>
            <a:r>
              <a:rPr lang="de-DE" dirty="0" err="1" smtClean="0"/>
              <a:t>Selectable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changeable</a:t>
            </a:r>
            <a:r>
              <a:rPr lang="de-DE" dirty="0" smtClean="0"/>
              <a:t> end </a:t>
            </a:r>
            <a:r>
              <a:rPr lang="de-DE" dirty="0" err="1" smtClean="0"/>
              <a:t>caps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EG-Genehmigung / EEC </a:t>
            </a:r>
            <a:r>
              <a:rPr lang="de-DE" dirty="0" err="1" smtClean="0"/>
              <a:t>homologation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076056" y="3563105"/>
            <a:ext cx="187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Slash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7063668" y="3554764"/>
            <a:ext cx="187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Straight end</a:t>
            </a:r>
            <a:endParaRPr lang="de-AT" dirty="0"/>
          </a:p>
        </p:txBody>
      </p:sp>
      <p:pic>
        <p:nvPicPr>
          <p:cNvPr id="2" name="Picture 2" descr="H:\MC Kundeninfos 2015\02_in Arbeit\HD Touring SC 15\E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1782713" cy="1772572"/>
          </a:xfrm>
          <a:prstGeom prst="rect">
            <a:avLst/>
          </a:prstGeom>
          <a:noFill/>
        </p:spPr>
      </p:pic>
      <p:pic>
        <p:nvPicPr>
          <p:cNvPr id="3" name="Picture 3" descr="H:\MC Kundeninfos 2015\02_in Arbeit\HD Touring SC 15\EK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44824"/>
            <a:ext cx="1776946" cy="1766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72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5427" r="2760" b="9016"/>
          <a:stretch/>
        </p:blipFill>
        <p:spPr>
          <a:xfrm>
            <a:off x="755576" y="1700808"/>
            <a:ext cx="7488832" cy="434635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436096" y="5733256"/>
            <a:ext cx="3528120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</a:t>
            </a:r>
          </a:p>
          <a:p>
            <a:pPr algn="r"/>
            <a:r>
              <a:rPr lang="de-AT" dirty="0" err="1" smtClean="0"/>
              <a:t>Subject</a:t>
            </a:r>
            <a:r>
              <a:rPr lang="de-AT" dirty="0" smtClean="0"/>
              <a:t> to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and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952372053"/>
              </p:ext>
            </p:extLst>
          </p:nvPr>
        </p:nvGraphicFramePr>
        <p:xfrm>
          <a:off x="179388" y="1908296"/>
          <a:ext cx="8856662" cy="3964587"/>
        </p:xfrm>
        <a:graphic>
          <a:graphicData uri="http://schemas.openxmlformats.org/drawingml/2006/table">
            <a:tbl>
              <a:tblPr/>
              <a:tblGrid>
                <a:gridCol w="1315695"/>
                <a:gridCol w="264905"/>
                <a:gridCol w="282566"/>
                <a:gridCol w="1854336"/>
                <a:gridCol w="1686563"/>
                <a:gridCol w="565131"/>
                <a:gridCol w="688754"/>
                <a:gridCol w="750564"/>
                <a:gridCol w="750564"/>
                <a:gridCol w="697584"/>
              </a:tblGrid>
              <a:tr h="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latin typeface="Calibri"/>
                          <a:cs typeface="Calibri"/>
                        </a:rPr>
                        <a:t>sleeve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latin typeface="Calibri"/>
                          <a:cs typeface="Calibri"/>
                        </a:rPr>
                        <a:t>Setartikelnummer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latin typeface="Calibri"/>
                          <a:cs typeface="Calibri"/>
                        </a:rPr>
                        <a:t>setpartnumber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latin typeface="Calibri"/>
                          <a:cs typeface="Calibri"/>
                        </a:rPr>
                        <a:t>EUR </a:t>
                      </a:r>
                      <a:r>
                        <a:rPr lang="fr-FR" sz="600" b="1" i="0" u="none" strike="noStrike" dirty="0" err="1">
                          <a:latin typeface="Calibri"/>
                          <a:cs typeface="Calibri"/>
                        </a:rPr>
                        <a:t>exkl</a:t>
                      </a:r>
                      <a:r>
                        <a:rPr lang="fr-FR" sz="600" b="1" i="0" u="none" strike="noStrike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lang="fr-FR" sz="600" b="1" i="0" u="none" strike="noStrike" dirty="0" err="1">
                          <a:latin typeface="Calibri"/>
                          <a:cs typeface="Calibri"/>
                        </a:rPr>
                        <a:t>MwSt</a:t>
                      </a:r>
                      <a:r>
                        <a:rPr lang="fr-FR" sz="600" b="1" i="0" u="none" strike="noStrike" dirty="0">
                          <a:latin typeface="Calibri"/>
                          <a:cs typeface="Calibri"/>
                        </a:rPr>
                        <a:t>.</a:t>
                      </a:r>
                      <a:br>
                        <a:rPr lang="fr-FR" sz="600" b="1" i="0" u="none" strike="noStrike" dirty="0"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 dirty="0">
                          <a:latin typeface="Calibri"/>
                          <a:cs typeface="Calibri"/>
                        </a:rPr>
                        <a:t>EUR </a:t>
                      </a:r>
                      <a:r>
                        <a:rPr lang="fr-FR" sz="600" b="1" i="0" u="none" strike="noStrike" dirty="0" err="1">
                          <a:latin typeface="Calibri"/>
                          <a:cs typeface="Calibri"/>
                        </a:rPr>
                        <a:t>excl</a:t>
                      </a:r>
                      <a:r>
                        <a:rPr lang="fr-FR" sz="600" b="1" i="0" u="none" strike="noStrike" dirty="0">
                          <a:latin typeface="Calibri"/>
                          <a:cs typeface="Calibri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TOURING, FL3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14-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 Schalldämpfer und Design der Endkappen wählbar, beides nur in Kombination </a:t>
                      </a:r>
                      <a:r>
                        <a:rPr lang="de-AT" sz="6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montierbar</a:t>
                      </a:r>
                      <a:endParaRPr lang="de-AT" sz="600" b="1" i="0" u="none" strike="noStrike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FLHRC Road King Classic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2 x CUSTOM Schalldämpfer Ø 102 mm (4'') ohne Kat. ohne Endkappe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2 x CUSTOM exhaust Ø 102 mm (4'') no cat.,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007102 272009LR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860,00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FLHX Street Glide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2 x CUSTOM Schalldämpfer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Ø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102 mm (4'') ohne Kat. ohne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Endkappe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2 x CUSTOM exhaust Ø 102 mm (4'') no cat.,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007102 292014LR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1530,00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FLHTCU TC Electra Glide Ultra Classic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*SC15 - (CAN-BUS gesteuertes Klappensystem)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latin typeface="Calibri"/>
                          <a:cs typeface="Calibri"/>
                        </a:rPr>
                        <a:t>*SC15 - (CAN-BUS actuated sound system)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FLHTK Electra Glide Ultra Limited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Wählbare Endkappen müssen extra bestellt werden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latin typeface="Calibri"/>
                          <a:cs typeface="Calibri"/>
                        </a:rPr>
                        <a:t>Selectable end caps must be ordered separately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FLHTP Electra Glide Police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Endkappe Slash Cut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latin typeface="Calibri"/>
                          <a:cs typeface="Calibri"/>
                        </a:rPr>
                        <a:t>end cap slash-cut (2 pcs.)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FLHXS Street Glide Special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FLTRXS Road Glide Special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Endkappe Straight End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end cap straight end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FLHTCUL TC Electra Glide Ultra Classic Low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FLHTKL Electra Glide Ultra Limited Low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Krümmer (2-2) ohne Kat, anstelle Serienkrümmer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header (2-2) no cat. instead of OE header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0101 270014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472,00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FLHTKSE CVO Ultra Limited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(nicht mit ECS kombinierbar)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(not combinable with ECS)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FLHTSE CVO Road King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FLAP-KILL (Deaktivierungsstecker für Serienklappe) - nicht für CVO - Modelle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FLAP-KILL (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deactivating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plug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for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serial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valve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) - not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for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CVO -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models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HD001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20,00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FLTRUSE CVO Road Glide Ultra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FLHXSE CVO Street Glide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Preise 2015 in Euro exkl. MwSt. / Prices 2015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Macintosh PowerPoint</Application>
  <PresentationFormat>Bildschirmpräsentation (4:3)</PresentationFormat>
  <Paragraphs>180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84</cp:revision>
  <dcterms:created xsi:type="dcterms:W3CDTF">2014-04-07T11:02:28Z</dcterms:created>
  <dcterms:modified xsi:type="dcterms:W3CDTF">2015-04-22T11:07:12Z</dcterms:modified>
</cp:coreProperties>
</file>