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8" r:id="rId3"/>
    <p:sldId id="276" r:id="rId4"/>
    <p:sldId id="271" r:id="rId5"/>
    <p:sldId id="277" r:id="rId6"/>
    <p:sldId id="275" r:id="rId7"/>
    <p:sldId id="278" r:id="rId8"/>
    <p:sldId id="280" r:id="rId9"/>
    <p:sldId id="260" r:id="rId10"/>
  </p:sldIdLst>
  <p:sldSz cx="9144000" cy="6858000" type="screen4x3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52" autoAdjust="0"/>
    <p:restoredTop sz="94541" autoAdjust="0"/>
  </p:normalViewPr>
  <p:slideViewPr>
    <p:cSldViewPr>
      <p:cViewPr varScale="1">
        <p:scale>
          <a:sx n="124" d="100"/>
          <a:sy n="124" d="100"/>
        </p:scale>
        <p:origin x="149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-2880" y="-102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411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10A060F7-3BA0-4DFA-97E3-0AD49DA18FF5}" type="datetimeFigureOut">
              <a:rPr lang="de-AT" smtClean="0"/>
              <a:pPr/>
              <a:t>06.04.17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9430091"/>
            <a:ext cx="2945659" cy="496411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1AC34076-4295-40CA-B983-879A7E7E1FB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086337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411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1B893688-4F2D-4E90-A677-0601FC264191}" type="datetimeFigureOut">
              <a:rPr lang="de-AT" smtClean="0"/>
              <a:pPr/>
              <a:t>06.04.17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8" tIns="46054" rIns="92108" bIns="46054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2108" tIns="46054" rIns="92108" bIns="46054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430091"/>
            <a:ext cx="2945659" cy="496411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CBF26D3F-795B-4CDC-8FD7-16ED12CCF850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09123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26D3F-795B-4CDC-8FD7-16ED12CCF850}" type="slidenum">
              <a:rPr lang="de-AT" smtClean="0"/>
              <a:pPr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0999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14"/>
          <p:cNvSpPr>
            <a:spLocks noGrp="1"/>
          </p:cNvSpPr>
          <p:nvPr>
            <p:ph type="body" sz="quarter" idx="10"/>
          </p:nvPr>
        </p:nvSpPr>
        <p:spPr>
          <a:xfrm>
            <a:off x="4067944" y="5661025"/>
            <a:ext cx="4968106" cy="431800"/>
          </a:xfrm>
          <a:prstGeom prst="rect">
            <a:avLst/>
          </a:prstGeom>
        </p:spPr>
        <p:txBody>
          <a:bodyPr/>
          <a:lstStyle>
            <a:lvl2pPr>
              <a:buNone/>
              <a:defRPr/>
            </a:lvl2pPr>
            <a:lvl3pPr>
              <a:buNone/>
              <a:defRPr/>
            </a:lvl3pPr>
            <a:lvl4pPr algn="r">
              <a:buNone/>
              <a:defRPr sz="1800" b="1"/>
            </a:lvl4pPr>
          </a:lstStyle>
          <a:p>
            <a:pPr lvl="3"/>
            <a:endParaRPr lang="de-AT" dirty="0"/>
          </a:p>
        </p:txBody>
      </p:sp>
      <p:sp>
        <p:nvSpPr>
          <p:cNvPr id="17" name="Bildplatzhalter 16"/>
          <p:cNvSpPr>
            <a:spLocks noGrp="1"/>
          </p:cNvSpPr>
          <p:nvPr>
            <p:ph type="pic" sz="quarter" idx="11"/>
          </p:nvPr>
        </p:nvSpPr>
        <p:spPr>
          <a:xfrm>
            <a:off x="2699792" y="1988840"/>
            <a:ext cx="4248150" cy="3600450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5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4067944" y="1340768"/>
            <a:ext cx="4825900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/>
          <p:cNvSpPr>
            <a:spLocks noGrp="1"/>
          </p:cNvSpPr>
          <p:nvPr>
            <p:ph type="pic" sz="quarter" idx="10"/>
          </p:nvPr>
        </p:nvSpPr>
        <p:spPr>
          <a:xfrm>
            <a:off x="611560" y="2060848"/>
            <a:ext cx="3311525" cy="3024188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1"/>
          </p:nvPr>
        </p:nvSpPr>
        <p:spPr>
          <a:xfrm>
            <a:off x="6732240" y="2060848"/>
            <a:ext cx="2160587" cy="3384550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17" name="Bildplatzhalter 16"/>
          <p:cNvSpPr>
            <a:spLocks noGrp="1"/>
          </p:cNvSpPr>
          <p:nvPr>
            <p:ph type="pic" sz="quarter" idx="12"/>
          </p:nvPr>
        </p:nvSpPr>
        <p:spPr>
          <a:xfrm>
            <a:off x="4283969" y="4149080"/>
            <a:ext cx="2016820" cy="129604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4067944" y="1340768"/>
            <a:ext cx="4825900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4"/>
          </p:nvPr>
        </p:nvSpPr>
        <p:spPr>
          <a:xfrm>
            <a:off x="1619250" y="5661248"/>
            <a:ext cx="5905500" cy="288925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endParaRPr lang="de-A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/>
          <p:cNvSpPr>
            <a:spLocks noGrp="1"/>
          </p:cNvSpPr>
          <p:nvPr>
            <p:ph type="pic" sz="quarter" idx="10"/>
          </p:nvPr>
        </p:nvSpPr>
        <p:spPr>
          <a:xfrm>
            <a:off x="1619672" y="1988840"/>
            <a:ext cx="5832475" cy="3743325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5724128" y="5733256"/>
            <a:ext cx="3240088" cy="432246"/>
          </a:xfrm>
          <a:prstGeom prst="rect">
            <a:avLst/>
          </a:prstGeom>
        </p:spPr>
        <p:txBody>
          <a:bodyPr/>
          <a:lstStyle>
            <a:lvl1pPr>
              <a:buNone/>
              <a:defRPr sz="1100"/>
            </a:lvl1pPr>
          </a:lstStyle>
          <a:p>
            <a:pPr lvl="0"/>
            <a:endParaRPr lang="de-AT" dirty="0"/>
          </a:p>
        </p:txBody>
      </p:sp>
      <p:sp>
        <p:nvSpPr>
          <p:cNvPr id="5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5220072" y="1340768"/>
            <a:ext cx="3673772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abellenplatzhalter 12"/>
          <p:cNvSpPr>
            <a:spLocks noGrp="1"/>
          </p:cNvSpPr>
          <p:nvPr>
            <p:ph type="tbl" sz="quarter" idx="11"/>
          </p:nvPr>
        </p:nvSpPr>
        <p:spPr>
          <a:xfrm>
            <a:off x="179512" y="1844824"/>
            <a:ext cx="8856662" cy="3240088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4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4427984" y="1340768"/>
            <a:ext cx="4465860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abellenplatzhalter 12"/>
          <p:cNvSpPr>
            <a:spLocks noGrp="1"/>
          </p:cNvSpPr>
          <p:nvPr>
            <p:ph type="tbl" sz="quarter" idx="11"/>
          </p:nvPr>
        </p:nvSpPr>
        <p:spPr>
          <a:xfrm>
            <a:off x="179512" y="1844824"/>
            <a:ext cx="8856662" cy="3240088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4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4211960" y="1340768"/>
            <a:ext cx="4681884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8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BANNER_1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1470660"/>
          </a:xfrm>
          <a:prstGeom prst="rect">
            <a:avLst/>
          </a:prstGeom>
        </p:spPr>
      </p:pic>
      <p:pic>
        <p:nvPicPr>
          <p:cNvPr id="4" name="Picture 2" descr="C:\Users\benjamin.druck\Desktop\PP\newsletter_footer_black2.jp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6050280"/>
            <a:ext cx="9144001" cy="80772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3" t="9413" r="23226" b="8013"/>
          <a:stretch/>
        </p:blipFill>
        <p:spPr>
          <a:xfrm>
            <a:off x="2339752" y="1484784"/>
            <a:ext cx="5256584" cy="4135179"/>
          </a:xfrm>
          <a:prstGeom prst="rect">
            <a:avLst/>
          </a:prstGeom>
        </p:spPr>
      </p:pic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395536" y="5619963"/>
            <a:ext cx="8424936" cy="431576"/>
          </a:xfrm>
        </p:spPr>
        <p:txBody>
          <a:bodyPr/>
          <a:lstStyle/>
          <a:p>
            <a:pPr>
              <a:buNone/>
            </a:pPr>
            <a:r>
              <a:rPr lang="de-AT" sz="2400" b="1" dirty="0" smtClean="0"/>
              <a:t>Update: Harley-Davidson </a:t>
            </a:r>
            <a:r>
              <a:rPr lang="de-AT" sz="2400" b="1" dirty="0" err="1" smtClean="0"/>
              <a:t>Sportster</a:t>
            </a:r>
            <a:r>
              <a:rPr lang="de-AT" sz="2400" b="1" dirty="0" smtClean="0"/>
              <a:t> </a:t>
            </a:r>
            <a:r>
              <a:rPr lang="de-AT" sz="2400" b="1" dirty="0" err="1" smtClean="0"/>
              <a:t>Forty-Eight</a:t>
            </a:r>
            <a:r>
              <a:rPr lang="de-AT" sz="2400" b="1" dirty="0" smtClean="0"/>
              <a:t> Mod. 17 (Euro 4)</a:t>
            </a:r>
            <a:endParaRPr lang="de-AT" sz="2400" b="1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r">
              <a:buNone/>
            </a:pPr>
            <a:r>
              <a:rPr lang="de-AT" sz="1800" dirty="0" smtClean="0"/>
              <a:t>BIKE INFO 06/2017</a:t>
            </a:r>
          </a:p>
          <a:p>
            <a:pPr algn="r">
              <a:buNone/>
            </a:pPr>
            <a:endParaRPr lang="de-AT" sz="1800" dirty="0"/>
          </a:p>
        </p:txBody>
      </p:sp>
      <p:sp>
        <p:nvSpPr>
          <p:cNvPr id="5" name="Rechteck 4"/>
          <p:cNvSpPr/>
          <p:nvPr/>
        </p:nvSpPr>
        <p:spPr>
          <a:xfrm>
            <a:off x="-12520" y="1988840"/>
            <a:ext cx="2208256" cy="1944216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 b="1" cap="none" spc="5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0" y="2204864"/>
            <a:ext cx="2195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4000" b="1" dirty="0" smtClean="0">
                <a:solidFill>
                  <a:schemeClr val="bg1"/>
                </a:solidFill>
              </a:rPr>
              <a:t>+ </a:t>
            </a:r>
            <a:r>
              <a:rPr lang="de-AT" sz="4000" b="1" dirty="0" smtClean="0">
                <a:solidFill>
                  <a:schemeClr val="bg1"/>
                </a:solidFill>
              </a:rPr>
              <a:t>1,2 </a:t>
            </a:r>
            <a:r>
              <a:rPr lang="de-AT" sz="4000" b="1" dirty="0" err="1" smtClean="0">
                <a:solidFill>
                  <a:schemeClr val="bg1"/>
                </a:solidFill>
              </a:rPr>
              <a:t>Nm</a:t>
            </a:r>
            <a:endParaRPr lang="de-AT" sz="4000" b="1" dirty="0">
              <a:solidFill>
                <a:schemeClr val="bg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-162637" y="2852936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4000" b="1" spc="-150" dirty="0" smtClean="0">
                <a:solidFill>
                  <a:schemeClr val="bg1"/>
                </a:solidFill>
              </a:rPr>
              <a:t>- 3,10 </a:t>
            </a:r>
            <a:r>
              <a:rPr lang="de-AT" sz="4000" b="1" spc="-150" dirty="0" smtClean="0">
                <a:solidFill>
                  <a:schemeClr val="bg1"/>
                </a:solidFill>
              </a:rPr>
              <a:t>kg</a:t>
            </a:r>
            <a:endParaRPr lang="de-AT" sz="4000" b="1" spc="-15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5"/>
          <p:cNvSpPr>
            <a:spLocks noGrp="1"/>
          </p:cNvSpPr>
          <p:nvPr>
            <p:ph type="body" sz="quarter" idx="14"/>
          </p:nvPr>
        </p:nvSpPr>
        <p:spPr bwMode="auto">
          <a:xfrm>
            <a:off x="2134988" y="5877272"/>
            <a:ext cx="4248472" cy="24031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de-AT" altLang="de-DE" sz="900" dirty="0" smtClean="0"/>
              <a:t>Abbildung kann vom Original abweichen / Picture </a:t>
            </a:r>
            <a:r>
              <a:rPr lang="de-AT" altLang="de-DE" sz="900" dirty="0" err="1" smtClean="0"/>
              <a:t>can</a:t>
            </a:r>
            <a:r>
              <a:rPr lang="de-AT" altLang="de-DE" sz="900" dirty="0" smtClean="0"/>
              <a:t> </a:t>
            </a:r>
            <a:r>
              <a:rPr lang="de-AT" altLang="de-DE" sz="900" dirty="0" err="1" smtClean="0"/>
              <a:t>deviate</a:t>
            </a:r>
            <a:r>
              <a:rPr lang="de-AT" altLang="de-DE" sz="900" dirty="0" smtClean="0"/>
              <a:t> </a:t>
            </a:r>
            <a:r>
              <a:rPr lang="de-AT" altLang="de-DE" sz="900" dirty="0" err="1" smtClean="0"/>
              <a:t>from</a:t>
            </a:r>
            <a:r>
              <a:rPr lang="de-AT" altLang="de-DE" sz="900" dirty="0" smtClean="0"/>
              <a:t> original </a:t>
            </a:r>
            <a:r>
              <a:rPr lang="de-AT" altLang="de-DE" sz="900" dirty="0" err="1" smtClean="0"/>
              <a:t>product</a:t>
            </a:r>
            <a:endParaRPr lang="de-AT" altLang="de-DE" sz="900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8" t="9759" r="23512" b="8345"/>
          <a:stretch/>
        </p:blipFill>
        <p:spPr>
          <a:xfrm>
            <a:off x="4459510" y="2009408"/>
            <a:ext cx="4123635" cy="32400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5" t="10487" r="23395" b="7826"/>
          <a:stretch/>
        </p:blipFill>
        <p:spPr>
          <a:xfrm>
            <a:off x="355512" y="2009408"/>
            <a:ext cx="4103998" cy="3240000"/>
          </a:xfrm>
          <a:prstGeom prst="rect">
            <a:avLst/>
          </a:prstGeom>
        </p:spPr>
      </p:pic>
      <p:sp>
        <p:nvSpPr>
          <p:cNvPr id="7" name="Textplatzhalter 3"/>
          <p:cNvSpPr txBox="1">
            <a:spLocks/>
          </p:cNvSpPr>
          <p:nvPr/>
        </p:nvSpPr>
        <p:spPr>
          <a:xfrm>
            <a:off x="2789752" y="1721375"/>
            <a:ext cx="2938944" cy="2880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Font typeface="Arial" pitchFamily="34" charset="0"/>
              <a:buNone/>
            </a:pPr>
            <a:r>
              <a:rPr lang="de-AT" sz="1400" b="1" dirty="0" err="1" smtClean="0"/>
              <a:t>Endkappe</a:t>
            </a:r>
            <a:r>
              <a:rPr lang="de-AT" sz="1400" b="1" dirty="0" smtClean="0"/>
              <a:t> </a:t>
            </a:r>
            <a:r>
              <a:rPr lang="de-AT" sz="1400" b="1" dirty="0" err="1" smtClean="0"/>
              <a:t>Tapered</a:t>
            </a:r>
            <a:r>
              <a:rPr lang="de-AT" sz="1400" b="1" dirty="0" smtClean="0"/>
              <a:t> / end </a:t>
            </a:r>
            <a:r>
              <a:rPr lang="de-AT" sz="1400" b="1" dirty="0" err="1" smtClean="0"/>
              <a:t>cap</a:t>
            </a:r>
            <a:r>
              <a:rPr lang="de-AT" sz="1400" b="1" dirty="0" smtClean="0"/>
              <a:t> </a:t>
            </a:r>
            <a:r>
              <a:rPr lang="de-AT" sz="1400" b="1" dirty="0" err="1" smtClean="0"/>
              <a:t>tapered</a:t>
            </a:r>
            <a:endParaRPr lang="de-AT" sz="1400" b="1" dirty="0"/>
          </a:p>
        </p:txBody>
      </p:sp>
    </p:spTree>
    <p:extLst>
      <p:ext uri="{BB962C8B-B14F-4D97-AF65-F5344CB8AC3E}">
        <p14:creationId xmlns:p14="http://schemas.microsoft.com/office/powerpoint/2010/main" val="2013858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2" t="9457" r="23666" b="8115"/>
          <a:stretch/>
        </p:blipFill>
        <p:spPr>
          <a:xfrm>
            <a:off x="4456565" y="1984264"/>
            <a:ext cx="4117500" cy="3240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9" t="9335" r="23853" b="9141"/>
          <a:stretch/>
        </p:blipFill>
        <p:spPr>
          <a:xfrm>
            <a:off x="374165" y="1984264"/>
            <a:ext cx="4082400" cy="3240000"/>
          </a:xfrm>
          <a:prstGeom prst="rect">
            <a:avLst/>
          </a:prstGeom>
        </p:spPr>
      </p:pic>
      <p:sp>
        <p:nvSpPr>
          <p:cNvPr id="7" name="Textplatzhalter 5"/>
          <p:cNvSpPr>
            <a:spLocks noGrp="1"/>
          </p:cNvSpPr>
          <p:nvPr>
            <p:ph type="body" sz="quarter" idx="14"/>
          </p:nvPr>
        </p:nvSpPr>
        <p:spPr bwMode="auto">
          <a:xfrm>
            <a:off x="2003133" y="5877272"/>
            <a:ext cx="4512182" cy="21602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de-AT" altLang="de-DE" sz="900" dirty="0" smtClean="0"/>
              <a:t>Abbildung kann vom Original abweichen / Picture </a:t>
            </a:r>
            <a:r>
              <a:rPr lang="de-AT" altLang="de-DE" sz="900" dirty="0" err="1" smtClean="0"/>
              <a:t>can</a:t>
            </a:r>
            <a:r>
              <a:rPr lang="de-AT" altLang="de-DE" sz="900" dirty="0" smtClean="0"/>
              <a:t> </a:t>
            </a:r>
            <a:r>
              <a:rPr lang="de-AT" altLang="de-DE" sz="900" dirty="0" err="1" smtClean="0"/>
              <a:t>deviate</a:t>
            </a:r>
            <a:r>
              <a:rPr lang="de-AT" altLang="de-DE" sz="900" dirty="0" smtClean="0"/>
              <a:t> </a:t>
            </a:r>
            <a:r>
              <a:rPr lang="de-AT" altLang="de-DE" sz="900" dirty="0" err="1" smtClean="0"/>
              <a:t>from</a:t>
            </a:r>
            <a:r>
              <a:rPr lang="de-AT" altLang="de-DE" sz="900" dirty="0" smtClean="0"/>
              <a:t> original </a:t>
            </a:r>
            <a:r>
              <a:rPr lang="de-AT" altLang="de-DE" sz="900" dirty="0" err="1" smtClean="0"/>
              <a:t>product</a:t>
            </a:r>
            <a:endParaRPr lang="de-AT" altLang="de-DE" sz="900" dirty="0" smtClean="0"/>
          </a:p>
        </p:txBody>
      </p:sp>
      <p:sp>
        <p:nvSpPr>
          <p:cNvPr id="9" name="Textplatzhalter 3"/>
          <p:cNvSpPr txBox="1">
            <a:spLocks/>
          </p:cNvSpPr>
          <p:nvPr/>
        </p:nvSpPr>
        <p:spPr>
          <a:xfrm>
            <a:off x="2789752" y="1696231"/>
            <a:ext cx="2938944" cy="2880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Font typeface="Arial" pitchFamily="34" charset="0"/>
              <a:buNone/>
            </a:pPr>
            <a:r>
              <a:rPr lang="de-AT" sz="1400" b="1" dirty="0" err="1" smtClean="0"/>
              <a:t>Endkappe</a:t>
            </a:r>
            <a:r>
              <a:rPr lang="de-AT" sz="1400" b="1" dirty="0" smtClean="0"/>
              <a:t> </a:t>
            </a:r>
            <a:r>
              <a:rPr lang="de-AT" sz="1400" b="1" dirty="0" err="1" smtClean="0"/>
              <a:t>Tapered</a:t>
            </a:r>
            <a:r>
              <a:rPr lang="de-AT" sz="1400" b="1" dirty="0" smtClean="0"/>
              <a:t> / end </a:t>
            </a:r>
            <a:r>
              <a:rPr lang="de-AT" sz="1400" b="1" dirty="0" err="1" smtClean="0"/>
              <a:t>cap</a:t>
            </a:r>
            <a:r>
              <a:rPr lang="de-AT" sz="1400" b="1" dirty="0" smtClean="0"/>
              <a:t> </a:t>
            </a:r>
            <a:r>
              <a:rPr lang="de-AT" sz="1400" b="1" dirty="0" err="1" smtClean="0"/>
              <a:t>tapered</a:t>
            </a:r>
            <a:endParaRPr lang="de-AT" sz="1400" b="1" dirty="0"/>
          </a:p>
        </p:txBody>
      </p:sp>
    </p:spTree>
    <p:extLst>
      <p:ext uri="{BB962C8B-B14F-4D97-AF65-F5344CB8AC3E}">
        <p14:creationId xmlns:p14="http://schemas.microsoft.com/office/powerpoint/2010/main" val="1088486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3" t="10812" r="24401" b="9413"/>
          <a:stretch/>
        </p:blipFill>
        <p:spPr>
          <a:xfrm>
            <a:off x="4457321" y="1992092"/>
            <a:ext cx="4149474" cy="32400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2" t="10813" r="24013" b="8012"/>
          <a:stretch/>
        </p:blipFill>
        <p:spPr>
          <a:xfrm>
            <a:off x="323528" y="1997812"/>
            <a:ext cx="4133793" cy="3240000"/>
          </a:xfrm>
          <a:prstGeom prst="rect">
            <a:avLst/>
          </a:prstGeom>
        </p:spPr>
      </p:pic>
      <p:sp>
        <p:nvSpPr>
          <p:cNvPr id="7" name="Textplatzhalter 3"/>
          <p:cNvSpPr txBox="1">
            <a:spLocks/>
          </p:cNvSpPr>
          <p:nvPr/>
        </p:nvSpPr>
        <p:spPr>
          <a:xfrm>
            <a:off x="2519672" y="1685756"/>
            <a:ext cx="3532960" cy="2800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Font typeface="Arial" pitchFamily="34" charset="0"/>
              <a:buNone/>
            </a:pPr>
            <a:r>
              <a:rPr lang="de-AT" sz="1400" b="1" dirty="0" err="1" smtClean="0"/>
              <a:t>Endkappe</a:t>
            </a:r>
            <a:r>
              <a:rPr lang="de-AT" sz="1400" b="1" dirty="0" smtClean="0"/>
              <a:t> Straight end / end </a:t>
            </a:r>
            <a:r>
              <a:rPr lang="de-AT" sz="1400" b="1" dirty="0" err="1" smtClean="0"/>
              <a:t>cap</a:t>
            </a:r>
            <a:r>
              <a:rPr lang="de-AT" sz="1400" b="1" dirty="0" smtClean="0"/>
              <a:t> </a:t>
            </a:r>
            <a:r>
              <a:rPr lang="de-AT" sz="1400" b="1" dirty="0" err="1" smtClean="0"/>
              <a:t>straight</a:t>
            </a:r>
            <a:r>
              <a:rPr lang="de-AT" sz="1400" b="1" dirty="0" smtClean="0"/>
              <a:t> end</a:t>
            </a:r>
            <a:endParaRPr lang="de-AT" sz="1400" b="1" dirty="0"/>
          </a:p>
        </p:txBody>
      </p:sp>
      <p:sp>
        <p:nvSpPr>
          <p:cNvPr id="9" name="Textplatzhalter 5"/>
          <p:cNvSpPr>
            <a:spLocks noGrp="1"/>
          </p:cNvSpPr>
          <p:nvPr>
            <p:ph type="body" sz="quarter" idx="14"/>
          </p:nvPr>
        </p:nvSpPr>
        <p:spPr bwMode="auto">
          <a:xfrm>
            <a:off x="1333402" y="5877272"/>
            <a:ext cx="5905500" cy="288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de-AT" altLang="de-DE" sz="900" dirty="0" smtClean="0"/>
              <a:t>Abbildung kann vom Original abweichen / Picture </a:t>
            </a:r>
            <a:r>
              <a:rPr lang="de-AT" altLang="de-DE" sz="900" dirty="0" err="1" smtClean="0"/>
              <a:t>can</a:t>
            </a:r>
            <a:r>
              <a:rPr lang="de-AT" altLang="de-DE" sz="900" dirty="0" smtClean="0"/>
              <a:t> </a:t>
            </a:r>
            <a:r>
              <a:rPr lang="de-AT" altLang="de-DE" sz="900" dirty="0" err="1" smtClean="0"/>
              <a:t>deviate</a:t>
            </a:r>
            <a:r>
              <a:rPr lang="de-AT" altLang="de-DE" sz="900" dirty="0" smtClean="0"/>
              <a:t> </a:t>
            </a:r>
            <a:r>
              <a:rPr lang="de-AT" altLang="de-DE" sz="900" dirty="0" err="1" smtClean="0"/>
              <a:t>from</a:t>
            </a:r>
            <a:r>
              <a:rPr lang="de-AT" altLang="de-DE" sz="900" dirty="0" smtClean="0"/>
              <a:t> original </a:t>
            </a:r>
            <a:r>
              <a:rPr lang="de-AT" altLang="de-DE" sz="900" dirty="0" err="1" smtClean="0"/>
              <a:t>product</a:t>
            </a:r>
            <a:endParaRPr lang="de-AT" altLang="de-DE" sz="900" dirty="0" smtClean="0"/>
          </a:p>
        </p:txBody>
      </p:sp>
    </p:spTree>
    <p:extLst>
      <p:ext uri="{BB962C8B-B14F-4D97-AF65-F5344CB8AC3E}">
        <p14:creationId xmlns:p14="http://schemas.microsoft.com/office/powerpoint/2010/main" val="379703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0" t="9235" r="22968" b="8191"/>
          <a:stretch/>
        </p:blipFill>
        <p:spPr>
          <a:xfrm>
            <a:off x="395536" y="1956418"/>
            <a:ext cx="4118644" cy="3240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3" t="10812" r="23226" b="8013"/>
          <a:stretch/>
        </p:blipFill>
        <p:spPr>
          <a:xfrm>
            <a:off x="4509572" y="1956418"/>
            <a:ext cx="4189654" cy="3240000"/>
          </a:xfrm>
          <a:prstGeom prst="rect">
            <a:avLst/>
          </a:prstGeom>
        </p:spPr>
      </p:pic>
      <p:sp>
        <p:nvSpPr>
          <p:cNvPr id="6" name="Textplatzhalter 3"/>
          <p:cNvSpPr txBox="1">
            <a:spLocks/>
          </p:cNvSpPr>
          <p:nvPr/>
        </p:nvSpPr>
        <p:spPr>
          <a:xfrm>
            <a:off x="2519672" y="1700808"/>
            <a:ext cx="3532960" cy="32761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Font typeface="Arial" pitchFamily="34" charset="0"/>
              <a:buNone/>
            </a:pPr>
            <a:r>
              <a:rPr lang="de-AT" sz="1400" b="1" dirty="0" err="1" smtClean="0"/>
              <a:t>Endkappe</a:t>
            </a:r>
            <a:r>
              <a:rPr lang="de-AT" sz="1400" b="1" dirty="0" smtClean="0"/>
              <a:t> Straight end / end </a:t>
            </a:r>
            <a:r>
              <a:rPr lang="de-AT" sz="1400" b="1" dirty="0" err="1" smtClean="0"/>
              <a:t>cap</a:t>
            </a:r>
            <a:r>
              <a:rPr lang="de-AT" sz="1400" b="1" dirty="0" smtClean="0"/>
              <a:t> </a:t>
            </a:r>
            <a:r>
              <a:rPr lang="de-AT" sz="1400" b="1" dirty="0" err="1" smtClean="0"/>
              <a:t>straight</a:t>
            </a:r>
            <a:r>
              <a:rPr lang="de-AT" sz="1400" b="1" dirty="0" smtClean="0"/>
              <a:t> end</a:t>
            </a:r>
            <a:endParaRPr lang="de-AT" sz="1400" b="1" dirty="0"/>
          </a:p>
        </p:txBody>
      </p:sp>
      <p:sp>
        <p:nvSpPr>
          <p:cNvPr id="9" name="Textplatzhalter 5"/>
          <p:cNvSpPr>
            <a:spLocks noGrp="1"/>
          </p:cNvSpPr>
          <p:nvPr>
            <p:ph type="body" sz="quarter" idx="14"/>
          </p:nvPr>
        </p:nvSpPr>
        <p:spPr bwMode="auto">
          <a:xfrm>
            <a:off x="2126794" y="5877272"/>
            <a:ext cx="4318717" cy="2880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de-AT" altLang="de-DE" sz="900" dirty="0" smtClean="0"/>
              <a:t>Abbildung kann vom Original abweichen / Picture </a:t>
            </a:r>
            <a:r>
              <a:rPr lang="de-AT" altLang="de-DE" sz="900" dirty="0" err="1" smtClean="0"/>
              <a:t>can</a:t>
            </a:r>
            <a:r>
              <a:rPr lang="de-AT" altLang="de-DE" sz="900" dirty="0" smtClean="0"/>
              <a:t> </a:t>
            </a:r>
            <a:r>
              <a:rPr lang="de-AT" altLang="de-DE" sz="900" dirty="0" err="1" smtClean="0"/>
              <a:t>deviate</a:t>
            </a:r>
            <a:r>
              <a:rPr lang="de-AT" altLang="de-DE" sz="900" dirty="0" smtClean="0"/>
              <a:t> </a:t>
            </a:r>
            <a:r>
              <a:rPr lang="de-AT" altLang="de-DE" sz="900" dirty="0" err="1" smtClean="0"/>
              <a:t>from</a:t>
            </a:r>
            <a:r>
              <a:rPr lang="de-AT" altLang="de-DE" sz="900" dirty="0" smtClean="0"/>
              <a:t> original </a:t>
            </a:r>
            <a:r>
              <a:rPr lang="de-AT" altLang="de-DE" sz="900" dirty="0" err="1" smtClean="0"/>
              <a:t>product</a:t>
            </a:r>
            <a:endParaRPr lang="de-AT" altLang="de-DE" sz="900" dirty="0" smtClean="0"/>
          </a:p>
        </p:txBody>
      </p:sp>
    </p:spTree>
    <p:extLst>
      <p:ext uri="{BB962C8B-B14F-4D97-AF65-F5344CB8AC3E}">
        <p14:creationId xmlns:p14="http://schemas.microsoft.com/office/powerpoint/2010/main" val="3251285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2" t="10812" r="24013" b="9413"/>
          <a:stretch/>
        </p:blipFill>
        <p:spPr>
          <a:xfrm>
            <a:off x="4457321" y="1916832"/>
            <a:ext cx="4206316" cy="32400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2" t="9797" r="23614" b="9027"/>
          <a:stretch/>
        </p:blipFill>
        <p:spPr>
          <a:xfrm>
            <a:off x="354400" y="1916832"/>
            <a:ext cx="4133793" cy="3240000"/>
          </a:xfrm>
          <a:prstGeom prst="rect">
            <a:avLst/>
          </a:prstGeom>
        </p:spPr>
      </p:pic>
      <p:sp>
        <p:nvSpPr>
          <p:cNvPr id="7" name="Textplatzhalter 5"/>
          <p:cNvSpPr>
            <a:spLocks noGrp="1"/>
          </p:cNvSpPr>
          <p:nvPr>
            <p:ph type="body" sz="quarter" idx="14"/>
          </p:nvPr>
        </p:nvSpPr>
        <p:spPr bwMode="auto">
          <a:xfrm>
            <a:off x="2167553" y="5877272"/>
            <a:ext cx="4183342" cy="21602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de-AT" altLang="de-DE" sz="900" dirty="0" smtClean="0"/>
              <a:t>Abbildung kann vom Original abweichen / Picture </a:t>
            </a:r>
            <a:r>
              <a:rPr lang="de-AT" altLang="de-DE" sz="900" dirty="0" err="1" smtClean="0"/>
              <a:t>can</a:t>
            </a:r>
            <a:r>
              <a:rPr lang="de-AT" altLang="de-DE" sz="900" dirty="0" smtClean="0"/>
              <a:t> </a:t>
            </a:r>
            <a:r>
              <a:rPr lang="de-AT" altLang="de-DE" sz="900" dirty="0" err="1" smtClean="0"/>
              <a:t>deviate</a:t>
            </a:r>
            <a:r>
              <a:rPr lang="de-AT" altLang="de-DE" sz="900" dirty="0" smtClean="0"/>
              <a:t> </a:t>
            </a:r>
            <a:r>
              <a:rPr lang="de-AT" altLang="de-DE" sz="900" dirty="0" err="1" smtClean="0"/>
              <a:t>from</a:t>
            </a:r>
            <a:r>
              <a:rPr lang="de-AT" altLang="de-DE" sz="900" dirty="0" smtClean="0"/>
              <a:t> original </a:t>
            </a:r>
            <a:r>
              <a:rPr lang="de-AT" altLang="de-DE" sz="900" dirty="0" err="1" smtClean="0"/>
              <a:t>product</a:t>
            </a:r>
            <a:endParaRPr lang="de-AT" altLang="de-DE" sz="900" dirty="0" smtClean="0"/>
          </a:p>
        </p:txBody>
      </p:sp>
      <p:sp>
        <p:nvSpPr>
          <p:cNvPr id="9" name="Textplatzhalter 3"/>
          <p:cNvSpPr txBox="1">
            <a:spLocks/>
          </p:cNvSpPr>
          <p:nvPr/>
        </p:nvSpPr>
        <p:spPr>
          <a:xfrm>
            <a:off x="2708768" y="1661222"/>
            <a:ext cx="3100912" cy="25561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Font typeface="Arial" pitchFamily="34" charset="0"/>
              <a:buNone/>
            </a:pPr>
            <a:r>
              <a:rPr lang="de-AT" sz="1400" b="1" dirty="0" err="1" smtClean="0"/>
              <a:t>Endkappe</a:t>
            </a:r>
            <a:r>
              <a:rPr lang="de-AT" sz="1400" b="1" dirty="0" smtClean="0"/>
              <a:t> </a:t>
            </a:r>
            <a:r>
              <a:rPr lang="de-AT" sz="1400" b="1" dirty="0" err="1" smtClean="0"/>
              <a:t>Slash</a:t>
            </a:r>
            <a:r>
              <a:rPr lang="de-AT" sz="1400" b="1" dirty="0" smtClean="0"/>
              <a:t> </a:t>
            </a:r>
            <a:r>
              <a:rPr lang="de-AT" sz="1400" b="1" dirty="0" err="1" smtClean="0"/>
              <a:t>cut</a:t>
            </a:r>
            <a:r>
              <a:rPr lang="de-AT" sz="1400" b="1" dirty="0" smtClean="0"/>
              <a:t> / end </a:t>
            </a:r>
            <a:r>
              <a:rPr lang="de-AT" sz="1400" b="1" dirty="0" err="1" smtClean="0"/>
              <a:t>cap</a:t>
            </a:r>
            <a:r>
              <a:rPr lang="de-AT" sz="1400" b="1" dirty="0" smtClean="0"/>
              <a:t> </a:t>
            </a:r>
            <a:r>
              <a:rPr lang="de-AT" sz="1400" b="1" dirty="0" err="1" smtClean="0"/>
              <a:t>slash</a:t>
            </a:r>
            <a:r>
              <a:rPr lang="de-AT" sz="1400" b="1" dirty="0" smtClean="0"/>
              <a:t> </a:t>
            </a:r>
            <a:r>
              <a:rPr lang="de-AT" sz="1400" b="1" dirty="0" err="1" smtClean="0"/>
              <a:t>cut</a:t>
            </a:r>
            <a:endParaRPr lang="de-AT" sz="1400" b="1" dirty="0"/>
          </a:p>
        </p:txBody>
      </p:sp>
    </p:spTree>
    <p:extLst>
      <p:ext uri="{BB962C8B-B14F-4D97-AF65-F5344CB8AC3E}">
        <p14:creationId xmlns:p14="http://schemas.microsoft.com/office/powerpoint/2010/main" val="1479731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2" t="9412" r="24013" b="8013"/>
          <a:stretch/>
        </p:blipFill>
        <p:spPr>
          <a:xfrm>
            <a:off x="395536" y="1988840"/>
            <a:ext cx="4063728" cy="32400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2" t="9412" r="24013" b="8013"/>
          <a:stretch/>
        </p:blipFill>
        <p:spPr>
          <a:xfrm>
            <a:off x="4459264" y="1988840"/>
            <a:ext cx="4063729" cy="3240000"/>
          </a:xfrm>
          <a:prstGeom prst="rect">
            <a:avLst/>
          </a:prstGeom>
        </p:spPr>
      </p:pic>
      <p:sp>
        <p:nvSpPr>
          <p:cNvPr id="7" name="Textplatzhalter 3"/>
          <p:cNvSpPr txBox="1">
            <a:spLocks/>
          </p:cNvSpPr>
          <p:nvPr/>
        </p:nvSpPr>
        <p:spPr>
          <a:xfrm>
            <a:off x="2771800" y="1733230"/>
            <a:ext cx="3100912" cy="25561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Font typeface="Arial" pitchFamily="34" charset="0"/>
              <a:buNone/>
            </a:pPr>
            <a:r>
              <a:rPr lang="de-AT" sz="1400" b="1" dirty="0" err="1" smtClean="0"/>
              <a:t>Endkappe</a:t>
            </a:r>
            <a:r>
              <a:rPr lang="de-AT" sz="1400" b="1" dirty="0" smtClean="0"/>
              <a:t> </a:t>
            </a:r>
            <a:r>
              <a:rPr lang="de-AT" sz="1400" b="1" dirty="0" err="1" smtClean="0"/>
              <a:t>Slash</a:t>
            </a:r>
            <a:r>
              <a:rPr lang="de-AT" sz="1400" b="1" dirty="0" smtClean="0"/>
              <a:t> </a:t>
            </a:r>
            <a:r>
              <a:rPr lang="de-AT" sz="1400" b="1" dirty="0" err="1" smtClean="0"/>
              <a:t>cut</a:t>
            </a:r>
            <a:r>
              <a:rPr lang="de-AT" sz="1400" b="1" dirty="0" smtClean="0"/>
              <a:t> / end </a:t>
            </a:r>
            <a:r>
              <a:rPr lang="de-AT" sz="1400" b="1" dirty="0" err="1" smtClean="0"/>
              <a:t>cap</a:t>
            </a:r>
            <a:r>
              <a:rPr lang="de-AT" sz="1400" b="1" dirty="0" smtClean="0"/>
              <a:t> </a:t>
            </a:r>
            <a:r>
              <a:rPr lang="de-AT" sz="1400" b="1" dirty="0" err="1" smtClean="0"/>
              <a:t>slash</a:t>
            </a:r>
            <a:r>
              <a:rPr lang="de-AT" sz="1400" b="1" dirty="0" smtClean="0"/>
              <a:t> </a:t>
            </a:r>
            <a:r>
              <a:rPr lang="de-AT" sz="1400" b="1" dirty="0" err="1" smtClean="0"/>
              <a:t>cut</a:t>
            </a:r>
            <a:endParaRPr lang="de-AT" sz="1400" b="1" dirty="0"/>
          </a:p>
        </p:txBody>
      </p:sp>
      <p:sp>
        <p:nvSpPr>
          <p:cNvPr id="9" name="Textplatzhalter 5"/>
          <p:cNvSpPr>
            <a:spLocks noGrp="1"/>
          </p:cNvSpPr>
          <p:nvPr>
            <p:ph type="body" sz="quarter" idx="14"/>
          </p:nvPr>
        </p:nvSpPr>
        <p:spPr bwMode="auto">
          <a:xfrm>
            <a:off x="2017789" y="5949280"/>
            <a:ext cx="4608934" cy="21602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de-AT" altLang="de-DE" sz="900" dirty="0" smtClean="0"/>
              <a:t>Abbildung kann vom Original abweichen / Picture </a:t>
            </a:r>
            <a:r>
              <a:rPr lang="de-AT" altLang="de-DE" sz="900" dirty="0" err="1" smtClean="0"/>
              <a:t>can</a:t>
            </a:r>
            <a:r>
              <a:rPr lang="de-AT" altLang="de-DE" sz="900" dirty="0" smtClean="0"/>
              <a:t> </a:t>
            </a:r>
            <a:r>
              <a:rPr lang="de-AT" altLang="de-DE" sz="900" dirty="0" err="1" smtClean="0"/>
              <a:t>deviate</a:t>
            </a:r>
            <a:r>
              <a:rPr lang="de-AT" altLang="de-DE" sz="900" dirty="0" smtClean="0"/>
              <a:t> </a:t>
            </a:r>
            <a:r>
              <a:rPr lang="de-AT" altLang="de-DE" sz="900" dirty="0" err="1" smtClean="0"/>
              <a:t>from</a:t>
            </a:r>
            <a:r>
              <a:rPr lang="de-AT" altLang="de-DE" sz="900" dirty="0" smtClean="0"/>
              <a:t> original </a:t>
            </a:r>
            <a:r>
              <a:rPr lang="de-AT" altLang="de-DE" sz="900" dirty="0" err="1" smtClean="0"/>
              <a:t>product</a:t>
            </a:r>
            <a:endParaRPr lang="de-AT" altLang="de-DE" sz="900" dirty="0" smtClean="0"/>
          </a:p>
        </p:txBody>
      </p:sp>
    </p:spTree>
    <p:extLst>
      <p:ext uri="{BB962C8B-B14F-4D97-AF65-F5344CB8AC3E}">
        <p14:creationId xmlns:p14="http://schemas.microsoft.com/office/powerpoint/2010/main" val="3126179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1835696" y="5930232"/>
            <a:ext cx="7200528" cy="432246"/>
          </a:xfrm>
        </p:spPr>
        <p:txBody>
          <a:bodyPr/>
          <a:lstStyle/>
          <a:p>
            <a:pPr algn="r"/>
            <a:r>
              <a:rPr lang="de-AT" sz="800" dirty="0" smtClean="0"/>
              <a:t>Technische Änderungen und Irrtümer bleiben vorbehalten. </a:t>
            </a:r>
            <a:r>
              <a:rPr lang="de-AT" sz="800" dirty="0" err="1" smtClean="0"/>
              <a:t>Subject</a:t>
            </a:r>
            <a:r>
              <a:rPr lang="de-AT" sz="800" dirty="0" smtClean="0"/>
              <a:t> </a:t>
            </a:r>
            <a:r>
              <a:rPr lang="de-AT" sz="800" dirty="0" err="1" smtClean="0"/>
              <a:t>to</a:t>
            </a:r>
            <a:r>
              <a:rPr lang="de-AT" sz="800" dirty="0" smtClean="0"/>
              <a:t> </a:t>
            </a:r>
            <a:r>
              <a:rPr lang="de-AT" sz="800" dirty="0" err="1" smtClean="0"/>
              <a:t>technical</a:t>
            </a:r>
            <a:r>
              <a:rPr lang="de-AT" sz="800" dirty="0" smtClean="0"/>
              <a:t> </a:t>
            </a:r>
            <a:r>
              <a:rPr lang="de-AT" sz="800" dirty="0" err="1" smtClean="0"/>
              <a:t>alterations</a:t>
            </a:r>
            <a:r>
              <a:rPr lang="de-AT" sz="800" dirty="0" smtClean="0"/>
              <a:t> </a:t>
            </a:r>
            <a:r>
              <a:rPr lang="de-AT" sz="800" dirty="0" err="1" smtClean="0"/>
              <a:t>and</a:t>
            </a:r>
            <a:r>
              <a:rPr lang="de-AT" sz="800" dirty="0" smtClean="0"/>
              <a:t> </a:t>
            </a:r>
            <a:r>
              <a:rPr lang="de-AT" sz="800" dirty="0" err="1" smtClean="0"/>
              <a:t>errors</a:t>
            </a:r>
            <a:r>
              <a:rPr lang="de-AT" sz="800" dirty="0" smtClean="0"/>
              <a:t>.</a:t>
            </a:r>
            <a:endParaRPr lang="de-AT" sz="80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5362452" y="1228525"/>
            <a:ext cx="3673772" cy="503238"/>
          </a:xfrm>
        </p:spPr>
        <p:txBody>
          <a:bodyPr/>
          <a:lstStyle/>
          <a:p>
            <a:pPr algn="r">
              <a:buNone/>
            </a:pPr>
            <a:r>
              <a:rPr lang="de-AT" sz="1800" b="1" dirty="0" smtClean="0"/>
              <a:t>Leistungsdiagramm / </a:t>
            </a:r>
            <a:r>
              <a:rPr lang="de-AT" sz="1800" b="1" dirty="0" err="1" smtClean="0"/>
              <a:t>Dyno</a:t>
            </a:r>
            <a:r>
              <a:rPr lang="de-AT" sz="1800" b="1" dirty="0" smtClean="0"/>
              <a:t> </a:t>
            </a:r>
            <a:r>
              <a:rPr lang="de-AT" sz="1800" b="1" dirty="0" err="1" smtClean="0"/>
              <a:t>chart</a:t>
            </a:r>
            <a:endParaRPr lang="de-AT" sz="1800" b="1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34"/>
          <a:stretch/>
        </p:blipFill>
        <p:spPr>
          <a:xfrm>
            <a:off x="827584" y="1556792"/>
            <a:ext cx="7906127" cy="436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265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211960" y="1340768"/>
            <a:ext cx="4681884" cy="432048"/>
          </a:xfrm>
        </p:spPr>
        <p:txBody>
          <a:bodyPr/>
          <a:lstStyle/>
          <a:p>
            <a:pPr algn="r">
              <a:buNone/>
            </a:pPr>
            <a:r>
              <a:rPr lang="de-AT" sz="1800" b="1" dirty="0" smtClean="0"/>
              <a:t>Artikelliste / </a:t>
            </a:r>
            <a:r>
              <a:rPr lang="de-AT" sz="1800" b="1" dirty="0" err="1" smtClean="0"/>
              <a:t>Partnumbers</a:t>
            </a:r>
            <a:endParaRPr lang="de-AT" sz="1800" b="1" dirty="0"/>
          </a:p>
        </p:txBody>
      </p:sp>
      <p:graphicFrame>
        <p:nvGraphicFramePr>
          <p:cNvPr id="7" name="Tabellenplatzhalter 6"/>
          <p:cNvGraphicFramePr>
            <a:graphicFrameLocks noGrp="1"/>
          </p:cNvGraphicFramePr>
          <p:nvPr>
            <p:ph type="tbl" sz="quarter" idx="11"/>
            <p:extLst>
              <p:ext uri="{D42A27DB-BD31-4B8C-83A1-F6EECF244321}">
                <p14:modId xmlns:p14="http://schemas.microsoft.com/office/powerpoint/2010/main" val="1559712952"/>
              </p:ext>
            </p:extLst>
          </p:nvPr>
        </p:nvGraphicFramePr>
        <p:xfrm>
          <a:off x="107504" y="1700808"/>
          <a:ext cx="8856663" cy="3874683"/>
        </p:xfrm>
        <a:graphic>
          <a:graphicData uri="http://schemas.openxmlformats.org/drawingml/2006/table">
            <a:tbl>
              <a:tblPr/>
              <a:tblGrid>
                <a:gridCol w="1279964"/>
                <a:gridCol w="257711"/>
                <a:gridCol w="274892"/>
                <a:gridCol w="1803976"/>
                <a:gridCol w="1640759"/>
                <a:gridCol w="541193"/>
                <a:gridCol w="850446"/>
                <a:gridCol w="850446"/>
                <a:gridCol w="678638"/>
                <a:gridCol w="678638"/>
              </a:tblGrid>
              <a:tr h="216603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de-AT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ARTIKELNUMMERN / PART NUMBERS</a:t>
                      </a:r>
                    </a:p>
                  </a:txBody>
                  <a:tcPr marL="45720" marR="45720" marT="28800" marB="288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de-AT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Modell - type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Bj.</a:t>
                      </a:r>
                      <a:br>
                        <a:rPr lang="de-AT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de-AT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year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Ømm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Beschreibung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description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Typ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00" b="1" i="0" u="none" strike="noStrike" dirty="0">
                          <a:effectLst/>
                          <a:latin typeface="Arial" panose="020B0604020202020204" pitchFamily="34" charset="0"/>
                        </a:rPr>
                        <a:t>Mantel</a:t>
                      </a:r>
                    </a:p>
                    <a:p>
                      <a:pPr algn="ctr" fontAlgn="ctr"/>
                      <a:r>
                        <a:rPr lang="de-AT" sz="500" b="1" i="0" u="none" strike="noStrike" dirty="0">
                          <a:effectLst/>
                          <a:latin typeface="Arial" panose="020B0604020202020204" pitchFamily="34" charset="0"/>
                        </a:rPr>
                        <a:t>Variante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00" b="1" i="0" u="none" strike="noStrike" dirty="0" err="1">
                          <a:effectLst/>
                          <a:latin typeface="Arial" panose="020B0604020202020204" pitchFamily="34" charset="0"/>
                        </a:rPr>
                        <a:t>sleeve</a:t>
                      </a:r>
                      <a:endParaRPr lang="de-AT" sz="5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de-AT" sz="500" b="1" i="0" u="none" strike="noStrike" dirty="0" err="1">
                          <a:effectLst/>
                          <a:latin typeface="Arial" panose="020B0604020202020204" pitchFamily="34" charset="0"/>
                        </a:rPr>
                        <a:t>version</a:t>
                      </a:r>
                      <a:endParaRPr lang="de-AT" sz="5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00" b="1" i="0" u="none" strike="noStrike" dirty="0" err="1">
                          <a:effectLst/>
                          <a:latin typeface="Arial" panose="020B0604020202020204" pitchFamily="34" charset="0"/>
                        </a:rPr>
                        <a:t>Setartikelnummer</a:t>
                      </a:r>
                      <a:endParaRPr lang="de-AT" sz="5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de-AT" sz="500" b="1" i="0" u="none" strike="noStrike" dirty="0" err="1">
                          <a:effectLst/>
                          <a:latin typeface="Arial" panose="020B0604020202020204" pitchFamily="34" charset="0"/>
                        </a:rPr>
                        <a:t>setpartnumber</a:t>
                      </a:r>
                      <a:endParaRPr lang="de-AT" sz="5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EUR exkl. MwSt.</a:t>
                      </a:r>
                      <a:b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EUR excl. VAT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534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 dirty="0">
                          <a:effectLst/>
                          <a:latin typeface="Arial" panose="020B0604020202020204" pitchFamily="34" charset="0"/>
                        </a:rPr>
                        <a:t>SPORTSTER, XL2 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CUSTOM Schalldämpfer und Design der Endkappen wählbar, beides nur in Kombination </a:t>
                      </a:r>
                      <a:r>
                        <a:rPr lang="de-AT" sz="6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montierbar</a:t>
                      </a:r>
                      <a:endParaRPr lang="de-AT" sz="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CUSTOM exhaust and selectable end cap design only fits as a complete system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118147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Arial" panose="020B0604020202020204" pitchFamily="34" charset="0"/>
                        </a:rPr>
                        <a:t>XL1200C Custom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Arial" panose="020B0604020202020204" pitchFamily="34" charset="0"/>
                        </a:rPr>
                        <a:t>17-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>
                          <a:effectLst/>
                          <a:latin typeface="Arial" panose="020B0604020202020204" pitchFamily="34" charset="0"/>
                        </a:rPr>
                        <a:t>2 x CUSTOM Schalldämpfer ohne Kat. ohne </a:t>
                      </a:r>
                      <a:r>
                        <a:rPr lang="de-AT" sz="600" b="0" i="0" u="none" strike="noStrike" dirty="0" err="1">
                          <a:effectLst/>
                          <a:latin typeface="Arial" panose="020B0604020202020204" pitchFamily="34" charset="0"/>
                        </a:rPr>
                        <a:t>Endkappe</a:t>
                      </a:r>
                      <a:endParaRPr lang="de-AT" sz="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 x CUSTOM exhaust no cat., no end cap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Arial" panose="020B0604020202020204" pitchFamily="34" charset="0"/>
                        </a:rPr>
                        <a:t>EG/ABE/EEC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Arial" panose="020B0604020202020204" pitchFamily="34" charset="0"/>
                        </a:rPr>
                        <a:t>Edelstahl chrom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Arial" panose="020B0604020202020204" pitchFamily="34" charset="0"/>
                        </a:rPr>
                        <a:t>stainless steel chrome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Arial" panose="020B0604020202020204" pitchFamily="34" charset="0"/>
                        </a:rPr>
                        <a:t>007152 210517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Arial" panose="020B0604020202020204" pitchFamily="34" charset="0"/>
                        </a:rPr>
                        <a:t>725,00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147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Arial" panose="020B0604020202020204" pitchFamily="34" charset="0"/>
                        </a:rPr>
                        <a:t>XL1200X Forty-Eight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Arial" panose="020B0604020202020204" pitchFamily="34" charset="0"/>
                        </a:rPr>
                        <a:t>17-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Arial" panose="020B0604020202020204" pitchFamily="34" charset="0"/>
                        </a:rPr>
                        <a:t>EG/ABE/EEC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Arial" panose="020B0604020202020204" pitchFamily="34" charset="0"/>
                        </a:rPr>
                        <a:t>Edelstahl schwarz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Arial" panose="020B0604020202020204" pitchFamily="34" charset="0"/>
                        </a:rPr>
                        <a:t>stainless steel black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Arial" panose="020B0604020202020204" pitchFamily="34" charset="0"/>
                        </a:rPr>
                        <a:t>007752 210517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Arial" panose="020B0604020202020204" pitchFamily="34" charset="0"/>
                        </a:rPr>
                        <a:t>785,00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147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Arial" panose="020B0604020202020204" pitchFamily="34" charset="0"/>
                        </a:rPr>
                        <a:t>XL1200T Superlow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Arial" panose="020B0604020202020204" pitchFamily="34" charset="0"/>
                        </a:rPr>
                        <a:t>17-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>
                          <a:effectLst/>
                          <a:latin typeface="Arial" panose="020B0604020202020204" pitchFamily="34" charset="0"/>
                        </a:rPr>
                        <a:t>2 x CUSTOM Schalldämpfer ohne Kat. ohne </a:t>
                      </a:r>
                      <a:r>
                        <a:rPr lang="de-AT" sz="600" b="0" i="0" u="none" strike="noStrike" dirty="0" err="1">
                          <a:effectLst/>
                          <a:latin typeface="Arial" panose="020B0604020202020204" pitchFamily="34" charset="0"/>
                        </a:rPr>
                        <a:t>Endkappe</a:t>
                      </a:r>
                      <a:endParaRPr lang="de-AT" sz="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 x CUSTOM exhaust no cat., no end cap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Arial" panose="020B0604020202020204" pitchFamily="34" charset="0"/>
                        </a:rPr>
                        <a:t>EG/ABE/EEC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Arial" panose="020B0604020202020204" pitchFamily="34" charset="0"/>
                        </a:rPr>
                        <a:t>Edelstahl chrom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Arial" panose="020B0604020202020204" pitchFamily="34" charset="0"/>
                        </a:rPr>
                        <a:t>stainless steel chrome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Arial" panose="020B0604020202020204" pitchFamily="34" charset="0"/>
                        </a:rPr>
                        <a:t>007152 280517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1430,00</a:t>
                      </a:r>
                      <a:endParaRPr lang="de-AT" sz="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1" marR="5251" marT="5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147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Arial" panose="020B0604020202020204" pitchFamily="34" charset="0"/>
                        </a:rPr>
                        <a:t>XL1200CX Roadster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Arial" panose="020B0604020202020204" pitchFamily="34" charset="0"/>
                        </a:rPr>
                        <a:t>17-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 dirty="0">
                          <a:effectLst/>
                          <a:latin typeface="Arial" panose="020B0604020202020204" pitchFamily="34" charset="0"/>
                        </a:rPr>
                        <a:t>*SC15 - (CAN-BUS gesteuertes Klappensystem)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*SC15 - (CAN-BUS actuated sound system)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Arial" panose="020B0604020202020204" pitchFamily="34" charset="0"/>
                        </a:rPr>
                        <a:t>EG/ABE/EEC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Arial" panose="020B0604020202020204" pitchFamily="34" charset="0"/>
                        </a:rPr>
                        <a:t>Edelstahl schwarz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Arial" panose="020B0604020202020204" pitchFamily="34" charset="0"/>
                        </a:rPr>
                        <a:t>stainless steel black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Arial" panose="020B0604020202020204" pitchFamily="34" charset="0"/>
                        </a:rPr>
                        <a:t>007752 280517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1490,00</a:t>
                      </a:r>
                      <a:endParaRPr lang="de-AT" sz="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1" marR="5251" marT="5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147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Arial" panose="020B0604020202020204" pitchFamily="34" charset="0"/>
                        </a:rPr>
                        <a:t>Euro 4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>
                          <a:effectLst/>
                          <a:latin typeface="Arial" panose="020B0604020202020204" pitchFamily="34" charset="0"/>
                        </a:rPr>
                        <a:t>Verbindungsrohr inkl. Euro 4 Kat. (2 </a:t>
                      </a:r>
                      <a:r>
                        <a:rPr lang="de-AT" sz="600" b="0" i="0" u="none" strike="noStrike" dirty="0" err="1">
                          <a:effectLst/>
                          <a:latin typeface="Arial" panose="020B0604020202020204" pitchFamily="34" charset="0"/>
                        </a:rPr>
                        <a:t>Stk</a:t>
                      </a:r>
                      <a:r>
                        <a:rPr lang="de-AT" sz="600" b="0" i="0" u="none" strike="noStrike" dirty="0">
                          <a:effectLst/>
                          <a:latin typeface="Arial" panose="020B0604020202020204" pitchFamily="34" charset="0"/>
                        </a:rPr>
                        <a:t>.)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connecting tube incl. Euro 4 cat. (2 pcs.)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Arial" panose="020B0604020202020204" pitchFamily="34" charset="0"/>
                        </a:rPr>
                        <a:t>EG/ABE/EEC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Arial" panose="020B0604020202020204" pitchFamily="34" charset="0"/>
                        </a:rPr>
                        <a:t>0115 000517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Arial" panose="020B0604020202020204" pitchFamily="34" charset="0"/>
                        </a:rPr>
                        <a:t>290,00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534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Arial" panose="020B0604020202020204" pitchFamily="34" charset="0"/>
                        </a:rPr>
                        <a:t>Verbindungsrohr ohne Kat. (2 Stk.)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connecting tube no cat. (2 pcs.)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Arial" panose="020B0604020202020204" pitchFamily="34" charset="0"/>
                        </a:rPr>
                        <a:t>Race (no EG/ABE/EEC)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Arial" panose="020B0604020202020204" pitchFamily="34" charset="0"/>
                        </a:rPr>
                        <a:t>0105 000517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Arial" panose="020B0604020202020204" pitchFamily="34" charset="0"/>
                        </a:rPr>
                        <a:t>60,00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720" marR="45720" marT="28800" marB="288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effectLst/>
                          <a:latin typeface="Arial" panose="020B0604020202020204" pitchFamily="34" charset="0"/>
                        </a:rPr>
                        <a:t>Wählbare Endkappen müssen extra bestellt werden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Selectable end caps must be ordered separately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118147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720" marR="45720" marT="28800" marB="288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Arial" panose="020B0604020202020204" pitchFamily="34" charset="0"/>
                        </a:rPr>
                        <a:t>Endkappe Slash-Cut (2 Stk.)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end cap slash-cut (2 pcs.)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Arial" panose="020B0604020202020204" pitchFamily="34" charset="0"/>
                        </a:rPr>
                        <a:t>Edelstahl chrom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Arial" panose="020B0604020202020204" pitchFamily="34" charset="0"/>
                        </a:rPr>
                        <a:t>stainless steel chrome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Arial" panose="020B0604020202020204" pitchFamily="34" charset="0"/>
                        </a:rPr>
                        <a:t>EK10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Arial" panose="020B0604020202020204" pitchFamily="34" charset="0"/>
                        </a:rPr>
                        <a:t>87,00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147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720" marR="45720" marT="28800" marB="288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Arial" panose="020B0604020202020204" pitchFamily="34" charset="0"/>
                        </a:rPr>
                        <a:t>Edelstahl schwarz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Arial" panose="020B0604020202020204" pitchFamily="34" charset="0"/>
                        </a:rPr>
                        <a:t>stainless steel black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Arial" panose="020B0604020202020204" pitchFamily="34" charset="0"/>
                        </a:rPr>
                        <a:t>EK80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Arial" panose="020B0604020202020204" pitchFamily="34" charset="0"/>
                        </a:rPr>
                        <a:t>107,00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147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720" marR="45720" marT="28800" marB="288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Arial" panose="020B0604020202020204" pitchFamily="34" charset="0"/>
                        </a:rPr>
                        <a:t>Endkappe Straight End (2 Stk.) 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end cap straight end (2 pcs.)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Arial" panose="020B0604020202020204" pitchFamily="34" charset="0"/>
                        </a:rPr>
                        <a:t>Edelstahl chrom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Arial" panose="020B0604020202020204" pitchFamily="34" charset="0"/>
                        </a:rPr>
                        <a:t>stainless steel chrome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Arial" panose="020B0604020202020204" pitchFamily="34" charset="0"/>
                        </a:rPr>
                        <a:t>EK11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Arial" panose="020B0604020202020204" pitchFamily="34" charset="0"/>
                        </a:rPr>
                        <a:t>124,00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147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720" marR="45720" marT="28800" marB="288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Arial" panose="020B0604020202020204" pitchFamily="34" charset="0"/>
                        </a:rPr>
                        <a:t>Edelstahl schwarz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Arial" panose="020B0604020202020204" pitchFamily="34" charset="0"/>
                        </a:rPr>
                        <a:t>stainless steel black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Arial" panose="020B0604020202020204" pitchFamily="34" charset="0"/>
                        </a:rPr>
                        <a:t>EK81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Arial" panose="020B0604020202020204" pitchFamily="34" charset="0"/>
                        </a:rPr>
                        <a:t>144,00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147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720" marR="45720" marT="28800" marB="288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Arial" panose="020B0604020202020204" pitchFamily="34" charset="0"/>
                        </a:rPr>
                        <a:t>Endkappe Tapered (2 Stk.) 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end cap tapered (2 pcs.)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Arial" panose="020B0604020202020204" pitchFamily="34" charset="0"/>
                        </a:rPr>
                        <a:t>Edelstahl </a:t>
                      </a:r>
                      <a:r>
                        <a:rPr lang="de-AT" sz="600" b="0" i="0" u="none" strike="noStrike" dirty="0" err="1">
                          <a:effectLst/>
                          <a:latin typeface="Arial" panose="020B0604020202020204" pitchFamily="34" charset="0"/>
                        </a:rPr>
                        <a:t>chrom</a:t>
                      </a:r>
                      <a:endParaRPr lang="de-AT" sz="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Arial" panose="020B0604020202020204" pitchFamily="34" charset="0"/>
                        </a:rPr>
                        <a:t>stainless steel chrome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Arial" panose="020B0604020202020204" pitchFamily="34" charset="0"/>
                        </a:rPr>
                        <a:t>EK12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Arial" panose="020B0604020202020204" pitchFamily="34" charset="0"/>
                        </a:rPr>
                        <a:t>87,00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147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720" marR="45720" marT="28800" marB="288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Arial" panose="020B0604020202020204" pitchFamily="34" charset="0"/>
                        </a:rPr>
                        <a:t>Edelstahl schwarz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 err="1">
                          <a:effectLst/>
                          <a:latin typeface="Arial" panose="020B0604020202020204" pitchFamily="34" charset="0"/>
                        </a:rPr>
                        <a:t>stainless</a:t>
                      </a:r>
                      <a:r>
                        <a:rPr lang="de-AT" sz="600" b="0" i="0" u="none" strike="noStrike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AT" sz="600" b="0" i="0" u="none" strike="noStrike" dirty="0" err="1">
                          <a:effectLst/>
                          <a:latin typeface="Arial" panose="020B0604020202020204" pitchFamily="34" charset="0"/>
                        </a:rPr>
                        <a:t>steel</a:t>
                      </a:r>
                      <a:r>
                        <a:rPr lang="de-AT" sz="600" b="0" i="0" u="none" strike="noStrike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AT" sz="600" b="0" i="0" u="none" strike="noStrike" dirty="0" err="1">
                          <a:effectLst/>
                          <a:latin typeface="Arial" panose="020B0604020202020204" pitchFamily="34" charset="0"/>
                        </a:rPr>
                        <a:t>black</a:t>
                      </a:r>
                      <a:endParaRPr lang="de-AT" sz="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Arial" panose="020B0604020202020204" pitchFamily="34" charset="0"/>
                        </a:rPr>
                        <a:t>EK82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Arial" panose="020B0604020202020204" pitchFamily="34" charset="0"/>
                        </a:rPr>
                        <a:t>107,00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147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720" marR="45720" marT="28800" marB="288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Arial" panose="020B0604020202020204" pitchFamily="34" charset="0"/>
                        </a:rPr>
                        <a:t>optionale Katabdeckung - Set (2 Stk.)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optional cat. cover - set (2 pcs.)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Arial" panose="020B0604020202020204" pitchFamily="34" charset="0"/>
                        </a:rPr>
                        <a:t>Edelstahl chrom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 err="1">
                          <a:effectLst/>
                          <a:latin typeface="Arial" panose="020B0604020202020204" pitchFamily="34" charset="0"/>
                        </a:rPr>
                        <a:t>stainless</a:t>
                      </a:r>
                      <a:r>
                        <a:rPr lang="de-AT" sz="600" b="0" i="0" u="none" strike="noStrike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AT" sz="600" b="0" i="0" u="none" strike="noStrike" dirty="0" err="1">
                          <a:effectLst/>
                          <a:latin typeface="Arial" panose="020B0604020202020204" pitchFamily="34" charset="0"/>
                        </a:rPr>
                        <a:t>steel</a:t>
                      </a:r>
                      <a:r>
                        <a:rPr lang="de-AT" sz="600" b="0" i="0" u="none" strike="noStrike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AT" sz="600" b="0" i="0" u="none" strike="noStrike" dirty="0" err="1">
                          <a:effectLst/>
                          <a:latin typeface="Arial" panose="020B0604020202020204" pitchFamily="34" charset="0"/>
                        </a:rPr>
                        <a:t>chrome</a:t>
                      </a:r>
                      <a:endParaRPr lang="de-AT" sz="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Arial" panose="020B0604020202020204" pitchFamily="34" charset="0"/>
                        </a:rPr>
                        <a:t>HBLHD1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Arial" panose="020B0604020202020204" pitchFamily="34" charset="0"/>
                        </a:rPr>
                        <a:t>105,00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147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720" marR="45720" marT="28800" marB="288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Arial" panose="020B0604020202020204" pitchFamily="34" charset="0"/>
                        </a:rPr>
                        <a:t>Edelstahl schwarz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 err="1">
                          <a:effectLst/>
                          <a:latin typeface="Arial" panose="020B0604020202020204" pitchFamily="34" charset="0"/>
                        </a:rPr>
                        <a:t>stainless</a:t>
                      </a:r>
                      <a:r>
                        <a:rPr lang="de-AT" sz="600" b="0" i="0" u="none" strike="noStrike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AT" sz="600" b="0" i="0" u="none" strike="noStrike" dirty="0" err="1">
                          <a:effectLst/>
                          <a:latin typeface="Arial" panose="020B0604020202020204" pitchFamily="34" charset="0"/>
                        </a:rPr>
                        <a:t>steel</a:t>
                      </a:r>
                      <a:r>
                        <a:rPr lang="de-AT" sz="600" b="0" i="0" u="none" strike="noStrike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AT" sz="600" b="0" i="0" u="none" strike="noStrike" dirty="0" err="1">
                          <a:effectLst/>
                          <a:latin typeface="Arial" panose="020B0604020202020204" pitchFamily="34" charset="0"/>
                        </a:rPr>
                        <a:t>black</a:t>
                      </a:r>
                      <a:endParaRPr lang="de-AT" sz="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Arial" panose="020B0604020202020204" pitchFamily="34" charset="0"/>
                        </a:rPr>
                        <a:t>HBLHD8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Arial" panose="020B0604020202020204" pitchFamily="34" charset="0"/>
                        </a:rPr>
                        <a:t>115,00</a:t>
                      </a: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147">
                <a:tc gridSpan="4">
                  <a:txBody>
                    <a:bodyPr/>
                    <a:lstStyle/>
                    <a:p>
                      <a:pPr algn="l" fontAlgn="b"/>
                      <a:r>
                        <a:rPr lang="de-AT" sz="600" b="0" i="0" u="none" strike="noStrike">
                          <a:effectLst/>
                          <a:latin typeface="Arial" panose="020B0604020202020204" pitchFamily="34" charset="0"/>
                        </a:rPr>
                        <a:t>Preise 2017 in Euro exkl. MwSt. / Prices 2017 in Euro excl. VAT!</a:t>
                      </a:r>
                    </a:p>
                  </a:txBody>
                  <a:tcPr marL="45720" marR="45720" marT="28800" marB="288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720" marR="45720" marT="28800" marB="288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720" marR="45720" marT="28800" marB="288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r" fontAlgn="b"/>
                      <a:r>
                        <a:rPr lang="de-AT" sz="600" b="0" i="0" u="none" strike="noStrike" dirty="0">
                          <a:effectLst/>
                          <a:latin typeface="Arial" panose="020B0604020202020204" pitchFamily="34" charset="0"/>
                        </a:rPr>
                        <a:t>Irrtum und Änderung vorbehalten / Errors </a:t>
                      </a:r>
                      <a:r>
                        <a:rPr lang="de-AT" sz="600" b="0" i="0" u="none" strike="noStrike" dirty="0" err="1">
                          <a:effectLst/>
                          <a:latin typeface="Arial" panose="020B0604020202020204" pitchFamily="34" charset="0"/>
                        </a:rPr>
                        <a:t>and</a:t>
                      </a:r>
                      <a:r>
                        <a:rPr lang="de-AT" sz="600" b="0" i="0" u="none" strike="noStrike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AT" sz="600" b="0" i="0" u="none" strike="noStrike" dirty="0" err="1">
                          <a:effectLst/>
                          <a:latin typeface="Arial" panose="020B0604020202020204" pitchFamily="34" charset="0"/>
                        </a:rPr>
                        <a:t>omission</a:t>
                      </a:r>
                      <a:r>
                        <a:rPr lang="de-AT" sz="600" b="0" i="0" u="none" strike="noStrike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AT" sz="600" b="0" i="0" u="none" strike="noStrike" dirty="0" err="1">
                          <a:effectLst/>
                          <a:latin typeface="Arial" panose="020B0604020202020204" pitchFamily="34" charset="0"/>
                        </a:rPr>
                        <a:t>excepted</a:t>
                      </a:r>
                      <a:endParaRPr lang="de-AT" sz="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marT="28800" marB="2880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523</Words>
  <Application>Microsoft Macintosh PowerPoint</Application>
  <PresentationFormat>Bildschirmpräsentation (4:3)</PresentationFormat>
  <Paragraphs>198</Paragraphs>
  <Slides>9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2" baseType="lpstr">
      <vt:lpstr>Calibri</vt:lpstr>
      <vt:lpstr>Arial</vt:lpstr>
      <vt:lpstr>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benjamin.druck</dc:creator>
  <cp:lastModifiedBy>Benjamin Druck</cp:lastModifiedBy>
  <cp:revision>165</cp:revision>
  <cp:lastPrinted>2017-04-06T10:46:59Z</cp:lastPrinted>
  <dcterms:created xsi:type="dcterms:W3CDTF">2014-04-07T11:02:28Z</dcterms:created>
  <dcterms:modified xsi:type="dcterms:W3CDTF">2017-04-06T12:54:12Z</dcterms:modified>
</cp:coreProperties>
</file>