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5" r:id="rId3"/>
    <p:sldId id="267" r:id="rId4"/>
    <p:sldId id="266" r:id="rId5"/>
    <p:sldId id="268" r:id="rId6"/>
    <p:sldId id="262" r:id="rId7"/>
    <p:sldId id="259" r:id="rId8"/>
    <p:sldId id="260" r:id="rId9"/>
  </p:sldIdLst>
  <p:sldSz cx="9144000" cy="6858000" type="screen4x3"/>
  <p:notesSz cx="6735763" cy="98663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73" autoAdjust="0"/>
    <p:restoredTop sz="94574" autoAdjust="0"/>
  </p:normalViewPr>
  <p:slideViewPr>
    <p:cSldViewPr>
      <p:cViewPr varScale="1">
        <p:scale>
          <a:sx n="187" d="100"/>
          <a:sy n="187" d="100"/>
        </p:scale>
        <p:origin x="200" y="2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2880" y="-10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10A060F7-3BA0-4DFA-97E3-0AD49DA18FF5}" type="datetimeFigureOut">
              <a:rPr lang="de-AT" smtClean="0"/>
              <a:pPr/>
              <a:t>19.06.17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1285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1AC34076-4295-40CA-B983-879A7E7E1FB4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08633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1B893688-4F2D-4E90-A677-0601FC264191}" type="datetimeFigureOut">
              <a:rPr lang="de-AT" smtClean="0"/>
              <a:pPr/>
              <a:t>19.06.17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577" y="4686500"/>
            <a:ext cx="5388610" cy="4439841"/>
          </a:xfrm>
          <a:prstGeom prst="rect">
            <a:avLst/>
          </a:prstGeom>
        </p:spPr>
        <p:txBody>
          <a:bodyPr vert="horz" lIns="91422" tIns="45711" rIns="91422" bIns="45711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CBF26D3F-795B-4CDC-8FD7-16ED12CCF850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09123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26D3F-795B-4CDC-8FD7-16ED12CCF850}" type="slidenum">
              <a:rPr lang="de-AT" smtClean="0"/>
              <a:pPr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90647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F26D3F-795B-4CDC-8FD7-16ED12CCF850}" type="slidenum">
              <a:rPr lang="de-AT" smtClean="0"/>
              <a:pPr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22569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/>
          <p:cNvSpPr>
            <a:spLocks noGrp="1"/>
          </p:cNvSpPr>
          <p:nvPr>
            <p:ph type="body" sz="quarter" idx="10"/>
          </p:nvPr>
        </p:nvSpPr>
        <p:spPr>
          <a:xfrm>
            <a:off x="4067944" y="5661025"/>
            <a:ext cx="4968106" cy="431800"/>
          </a:xfrm>
          <a:prstGeom prst="rect">
            <a:avLst/>
          </a:prstGeom>
        </p:spPr>
        <p:txBody>
          <a:bodyPr/>
          <a:lstStyle>
            <a:lvl2pPr>
              <a:buNone/>
              <a:defRPr/>
            </a:lvl2pPr>
            <a:lvl3pPr>
              <a:buNone/>
              <a:defRPr/>
            </a:lvl3pPr>
            <a:lvl4pPr algn="r">
              <a:buNone/>
              <a:defRPr sz="1800" b="1"/>
            </a:lvl4pPr>
          </a:lstStyle>
          <a:p>
            <a:pPr lvl="3"/>
            <a:endParaRPr lang="de-AT" dirty="0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1"/>
          </p:nvPr>
        </p:nvSpPr>
        <p:spPr>
          <a:xfrm>
            <a:off x="2699792" y="1988840"/>
            <a:ext cx="4248150" cy="3600450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067944" y="1340768"/>
            <a:ext cx="482590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/>
          <p:cNvSpPr>
            <a:spLocks noGrp="1"/>
          </p:cNvSpPr>
          <p:nvPr>
            <p:ph type="pic" sz="quarter" idx="10"/>
          </p:nvPr>
        </p:nvSpPr>
        <p:spPr>
          <a:xfrm>
            <a:off x="611560" y="2060848"/>
            <a:ext cx="3311525" cy="30241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1"/>
          </p:nvPr>
        </p:nvSpPr>
        <p:spPr>
          <a:xfrm>
            <a:off x="6732240" y="2060848"/>
            <a:ext cx="2160587" cy="3384550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7" name="Bildplatzhalter 16"/>
          <p:cNvSpPr>
            <a:spLocks noGrp="1"/>
          </p:cNvSpPr>
          <p:nvPr>
            <p:ph type="pic" sz="quarter" idx="12"/>
          </p:nvPr>
        </p:nvSpPr>
        <p:spPr>
          <a:xfrm>
            <a:off x="4283969" y="4149080"/>
            <a:ext cx="2016820" cy="129604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067944" y="1340768"/>
            <a:ext cx="482590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4"/>
          </p:nvPr>
        </p:nvSpPr>
        <p:spPr>
          <a:xfrm>
            <a:off x="1619250" y="5661248"/>
            <a:ext cx="5905500" cy="2889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endParaRPr lang="de-A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/>
          <p:cNvSpPr>
            <a:spLocks noGrp="1"/>
          </p:cNvSpPr>
          <p:nvPr>
            <p:ph type="pic" sz="quarter" idx="10"/>
          </p:nvPr>
        </p:nvSpPr>
        <p:spPr>
          <a:xfrm>
            <a:off x="1619672" y="1988840"/>
            <a:ext cx="5832475" cy="3743325"/>
          </a:xfrm>
          <a:prstGeom prst="rect">
            <a:avLst/>
          </a:prstGeom>
        </p:spPr>
        <p:txBody>
          <a:bodyPr/>
          <a:lstStyle/>
          <a:p>
            <a:endParaRPr lang="de-AT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2"/>
          </p:nvPr>
        </p:nvSpPr>
        <p:spPr>
          <a:xfrm>
            <a:off x="5724128" y="5733256"/>
            <a:ext cx="3240088" cy="432246"/>
          </a:xfrm>
          <a:prstGeom prst="rect">
            <a:avLst/>
          </a:prstGeom>
        </p:spPr>
        <p:txBody>
          <a:bodyPr/>
          <a:lstStyle>
            <a:lvl1pPr>
              <a:buNone/>
              <a:defRPr sz="1100"/>
            </a:lvl1pPr>
          </a:lstStyle>
          <a:p>
            <a:pPr lvl="0"/>
            <a:endParaRPr lang="de-AT" dirty="0"/>
          </a:p>
        </p:txBody>
      </p:sp>
      <p:sp>
        <p:nvSpPr>
          <p:cNvPr id="5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5220072" y="1340768"/>
            <a:ext cx="3673772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abellenplatzhalter 12"/>
          <p:cNvSpPr>
            <a:spLocks noGrp="1"/>
          </p:cNvSpPr>
          <p:nvPr>
            <p:ph type="tbl" sz="quarter" idx="11"/>
          </p:nvPr>
        </p:nvSpPr>
        <p:spPr>
          <a:xfrm>
            <a:off x="179512" y="1844824"/>
            <a:ext cx="8856662" cy="32400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427984" y="1340768"/>
            <a:ext cx="4465860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ellenplatzhalter 12"/>
          <p:cNvSpPr>
            <a:spLocks noGrp="1"/>
          </p:cNvSpPr>
          <p:nvPr>
            <p:ph type="tbl" sz="quarter" idx="11"/>
          </p:nvPr>
        </p:nvSpPr>
        <p:spPr>
          <a:xfrm>
            <a:off x="179512" y="1844824"/>
            <a:ext cx="8856662" cy="3240088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211960" y="1340768"/>
            <a:ext cx="4681884" cy="503238"/>
          </a:xfrm>
          <a:prstGeom prst="rect">
            <a:avLst/>
          </a:prstGeom>
        </p:spPr>
        <p:txBody>
          <a:bodyPr/>
          <a:lstStyle>
            <a:lvl2pPr algn="r">
              <a:buNone/>
              <a:defRPr sz="1800" b="1"/>
            </a:lvl2pPr>
          </a:lstStyle>
          <a:p>
            <a:pPr lvl="1"/>
            <a:endParaRPr lang="de-A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BANNER_1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1470660"/>
          </a:xfrm>
          <a:prstGeom prst="rect">
            <a:avLst/>
          </a:prstGeom>
        </p:spPr>
      </p:pic>
      <p:pic>
        <p:nvPicPr>
          <p:cNvPr id="4" name="Picture 2" descr="C:\Users\benjamin.druck\Desktop\PP\newsletter_footer_black2.jp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6050280"/>
            <a:ext cx="9144001" cy="80772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8" t="6614" r="14563" b="10812"/>
          <a:stretch/>
        </p:blipFill>
        <p:spPr>
          <a:xfrm>
            <a:off x="4864827" y="2060848"/>
            <a:ext cx="3848875" cy="2838545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755576" y="5445224"/>
            <a:ext cx="7740352" cy="504056"/>
          </a:xfrm>
        </p:spPr>
        <p:txBody>
          <a:bodyPr/>
          <a:lstStyle/>
          <a:p>
            <a:pPr>
              <a:buNone/>
            </a:pPr>
            <a:r>
              <a:rPr lang="de-AT" b="1" dirty="0" smtClean="0"/>
              <a:t>BMW F 800 GS/ F 700 GS Mod. 2017 (Euro 4)</a:t>
            </a:r>
            <a:endParaRPr lang="de-AT" b="1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r">
              <a:buNone/>
            </a:pPr>
            <a:r>
              <a:rPr lang="de-AT" sz="1800" dirty="0" smtClean="0"/>
              <a:t>BIKE INFO 14/2017</a:t>
            </a:r>
            <a:endParaRPr lang="de-AT" sz="18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8012" r="16925" b="5215"/>
          <a:stretch/>
        </p:blipFill>
        <p:spPr>
          <a:xfrm>
            <a:off x="971600" y="2677252"/>
            <a:ext cx="3748806" cy="2905325"/>
          </a:xfrm>
          <a:prstGeom prst="rect">
            <a:avLst/>
          </a:prstGeom>
        </p:spPr>
      </p:pic>
      <p:grpSp>
        <p:nvGrpSpPr>
          <p:cNvPr id="11" name="Gruppierung 10"/>
          <p:cNvGrpSpPr/>
          <p:nvPr/>
        </p:nvGrpSpPr>
        <p:grpSpPr>
          <a:xfrm>
            <a:off x="1501" y="1772816"/>
            <a:ext cx="2698291" cy="622460"/>
            <a:chOff x="1501" y="1641369"/>
            <a:chExt cx="2698291" cy="622460"/>
          </a:xfrm>
        </p:grpSpPr>
        <p:sp>
          <p:nvSpPr>
            <p:cNvPr id="5" name="Parallelogramm 4"/>
            <p:cNvSpPr/>
            <p:nvPr/>
          </p:nvSpPr>
          <p:spPr>
            <a:xfrm>
              <a:off x="1914999" y="1641369"/>
              <a:ext cx="784793" cy="622460"/>
            </a:xfrm>
            <a:prstGeom prst="parallelogram">
              <a:avLst>
                <a:gd name="adj" fmla="val 34439"/>
              </a:avLst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1501" y="1641369"/>
              <a:ext cx="2450161" cy="62246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0" tIns="72000" rIns="0" bIns="72000" rtlCol="0">
              <a:spAutoFit/>
            </a:bodyPr>
            <a:lstStyle/>
            <a:p>
              <a:pPr algn="ctr"/>
              <a:r>
                <a:rPr lang="de-AT" sz="2000" dirty="0" smtClean="0">
                  <a:solidFill>
                    <a:schemeClr val="bg1"/>
                  </a:solidFill>
                </a:rPr>
                <a:t>+ </a:t>
              </a:r>
              <a:r>
                <a:rPr lang="de-AT" sz="2000" dirty="0" smtClean="0">
                  <a:solidFill>
                    <a:schemeClr val="bg1"/>
                  </a:solidFill>
                </a:rPr>
                <a:t>3 PS, </a:t>
              </a:r>
              <a:r>
                <a:rPr lang="de-AT" sz="2000" spc="-150" dirty="0" smtClean="0">
                  <a:solidFill>
                    <a:schemeClr val="bg1"/>
                  </a:solidFill>
                </a:rPr>
                <a:t>+ </a:t>
              </a:r>
              <a:r>
                <a:rPr lang="de-AT" sz="2000" spc="-150" dirty="0">
                  <a:solidFill>
                    <a:schemeClr val="bg1"/>
                  </a:solidFill>
                </a:rPr>
                <a:t>2 </a:t>
              </a:r>
              <a:r>
                <a:rPr lang="de-AT" sz="2000" spc="-150" dirty="0" err="1" smtClean="0">
                  <a:solidFill>
                    <a:schemeClr val="bg1"/>
                  </a:solidFill>
                </a:rPr>
                <a:t>Nm</a:t>
              </a:r>
              <a:r>
                <a:rPr lang="de-AT" sz="2000" spc="-150" dirty="0" smtClean="0">
                  <a:solidFill>
                    <a:schemeClr val="bg1"/>
                  </a:solidFill>
                </a:rPr>
                <a:t>, </a:t>
              </a:r>
              <a:r>
                <a:rPr lang="de-AT" sz="2000" dirty="0" smtClean="0">
                  <a:solidFill>
                    <a:schemeClr val="bg1"/>
                  </a:solidFill>
                </a:rPr>
                <a:t>-1,8 kg</a:t>
              </a:r>
            </a:p>
            <a:p>
              <a:pPr algn="ctr"/>
              <a:r>
                <a:rPr lang="de-AT" sz="1100" dirty="0" smtClean="0">
                  <a:solidFill>
                    <a:schemeClr val="bg1"/>
                  </a:solidFill>
                </a:rPr>
                <a:t>(bei 4500 U/min |at 4500 </a:t>
              </a:r>
              <a:r>
                <a:rPr lang="de-AT" sz="1100" dirty="0" err="1" smtClean="0">
                  <a:solidFill>
                    <a:schemeClr val="bg1"/>
                  </a:solidFill>
                </a:rPr>
                <a:t>rpm</a:t>
              </a:r>
              <a:r>
                <a:rPr lang="de-AT" sz="1100" dirty="0" smtClean="0">
                  <a:solidFill>
                    <a:schemeClr val="bg1"/>
                  </a:solidFill>
                </a:rPr>
                <a:t>)</a:t>
              </a:r>
              <a:endParaRPr lang="de-AT" sz="11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7020272" y="1340768"/>
            <a:ext cx="1873572" cy="503238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Motorrad / Bike</a:t>
            </a:r>
            <a:endParaRPr lang="de-AT" sz="1800" b="1" dirty="0"/>
          </a:p>
        </p:txBody>
      </p:sp>
      <p:sp>
        <p:nvSpPr>
          <p:cNvPr id="13" name="Textplatzhalter 5"/>
          <p:cNvSpPr txBox="1">
            <a:spLocks/>
          </p:cNvSpPr>
          <p:nvPr/>
        </p:nvSpPr>
        <p:spPr>
          <a:xfrm>
            <a:off x="3023030" y="1392562"/>
            <a:ext cx="2928958" cy="3082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de-AT" sz="1800" dirty="0" smtClean="0"/>
              <a:t>Slip-on</a:t>
            </a:r>
            <a:r>
              <a:rPr lang="de-AT" sz="1800" b="1" dirty="0" smtClean="0"/>
              <a:t> BLACK HAWK</a:t>
            </a:r>
            <a:endParaRPr lang="de-AT" sz="1800" b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50" y="2198837"/>
            <a:ext cx="4887938" cy="360076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" r="24428" b="-1866"/>
          <a:stretch/>
        </p:blipFill>
        <p:spPr>
          <a:xfrm>
            <a:off x="5364088" y="2198837"/>
            <a:ext cx="3432833" cy="262424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628641"/>
              </p:ext>
            </p:extLst>
          </p:nvPr>
        </p:nvGraphicFramePr>
        <p:xfrm>
          <a:off x="5364088" y="4956968"/>
          <a:ext cx="3432833" cy="858430"/>
        </p:xfrm>
        <a:graphic>
          <a:graphicData uri="http://schemas.openxmlformats.org/drawingml/2006/table">
            <a:tbl>
              <a:tblPr/>
              <a:tblGrid>
                <a:gridCol w="283233"/>
                <a:gridCol w="787400"/>
                <a:gridCol w="787400"/>
                <a:gridCol w="787400"/>
                <a:gridCol w="787400"/>
              </a:tblGrid>
              <a:tr h="180250"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-Narrow"/>
                        </a:rPr>
                        <a:t>Gewicht / </a:t>
                      </a:r>
                      <a:r>
                        <a:rPr lang="de-AT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Helvetica-Narrow"/>
                        </a:rPr>
                        <a:t>weight</a:t>
                      </a:r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-Narrow"/>
                        </a:rPr>
                        <a:t> (kg)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167640"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 dirty="0">
                          <a:effectLst/>
                          <a:latin typeface="Helvetica-Narrow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 dirty="0">
                          <a:effectLst/>
                          <a:latin typeface="Helvetica-Narrow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 dirty="0">
                          <a:effectLst/>
                          <a:latin typeface="Helvetica-Narrow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800" b="1" i="0" u="none" strike="noStrike" dirty="0" smtClean="0">
                          <a:effectLst/>
                          <a:latin typeface="Helvetica-Narrow"/>
                        </a:rPr>
                        <a:t>Serie / stock</a:t>
                      </a:r>
                      <a:endParaRPr lang="de-AT" sz="800" b="1" i="0" u="none" strike="noStrike" dirty="0">
                        <a:effectLst/>
                        <a:latin typeface="Helvetica-Narrow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1" i="0" u="none" strike="noStrike" dirty="0">
                          <a:effectLst/>
                          <a:latin typeface="Helvetica-Narrow"/>
                        </a:rPr>
                        <a:t>REMUS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35280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 dirty="0">
                          <a:effectLst/>
                          <a:latin typeface="Helvetica-Narrow"/>
                        </a:rPr>
                        <a:t>Außenmantel / </a:t>
                      </a:r>
                      <a:r>
                        <a:rPr lang="de-AT" sz="800" b="0" i="0" u="none" strike="noStrike" dirty="0" err="1">
                          <a:effectLst/>
                          <a:latin typeface="Helvetica-Narrow"/>
                        </a:rPr>
                        <a:t>sleeve</a:t>
                      </a:r>
                      <a:endParaRPr lang="de-AT" sz="800" b="0" i="0" u="none" strike="noStrike" dirty="0">
                        <a:effectLst/>
                        <a:latin typeface="Helvetica-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de-AT" sz="800" b="1" i="0" u="none" strike="noStrike" dirty="0">
                        <a:effectLst/>
                        <a:latin typeface="Helvetica-Narrow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1" i="0" u="none" strike="noStrike" dirty="0">
                          <a:effectLst/>
                          <a:latin typeface="Helvetica-Narrow"/>
                        </a:rPr>
                        <a:t>Edelstahl</a:t>
                      </a:r>
                    </a:p>
                    <a:p>
                      <a:pPr algn="ctr" rtl="0" fontAlgn="b"/>
                      <a:r>
                        <a:rPr lang="de-AT" sz="800" b="1" i="0" u="none" strike="noStrike" dirty="0" err="1">
                          <a:effectLst/>
                          <a:latin typeface="Helvetica-Narrow"/>
                        </a:rPr>
                        <a:t>stainless</a:t>
                      </a:r>
                      <a:r>
                        <a:rPr lang="de-AT" sz="800" b="1" i="0" u="none" strike="noStrike" dirty="0">
                          <a:effectLst/>
                          <a:latin typeface="Helvetica-Narrow"/>
                        </a:rPr>
                        <a:t> </a:t>
                      </a:r>
                      <a:r>
                        <a:rPr lang="de-AT" sz="800" b="1" i="0" u="none" strike="noStrike" dirty="0" err="1">
                          <a:effectLst/>
                          <a:latin typeface="Helvetica-Narrow"/>
                        </a:rPr>
                        <a:t>steel</a:t>
                      </a:r>
                      <a:endParaRPr lang="de-AT" sz="800" b="1" i="0" u="none" strike="noStrike" dirty="0">
                        <a:effectLst/>
                        <a:latin typeface="Helvetica-Narrow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75260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 dirty="0">
                          <a:effectLst/>
                          <a:latin typeface="Helvetica-Narrow"/>
                        </a:rPr>
                        <a:t>Schalldämpfer / </a:t>
                      </a:r>
                      <a:r>
                        <a:rPr lang="de-AT" sz="800" b="0" i="0" u="none" strike="noStrike" dirty="0" err="1">
                          <a:effectLst/>
                          <a:latin typeface="Helvetica-Narrow"/>
                        </a:rPr>
                        <a:t>silencer</a:t>
                      </a:r>
                      <a:endParaRPr lang="de-AT" sz="800" b="0" i="0" u="none" strike="noStrike" dirty="0">
                        <a:effectLst/>
                        <a:latin typeface="Helvetica-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800" b="1" i="0" u="none" strike="noStrike" dirty="0">
                          <a:effectLst/>
                          <a:latin typeface="Helvetica-Narrow"/>
                        </a:rPr>
                        <a:t>4,70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-Narrow"/>
                        </a:rPr>
                        <a:t>2,90</a:t>
                      </a:r>
                      <a:r>
                        <a:rPr lang="de-A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-Narrow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1910907" y="5949280"/>
            <a:ext cx="5153203" cy="240190"/>
          </a:xfrm>
        </p:spPr>
        <p:txBody>
          <a:bodyPr/>
          <a:lstStyle/>
          <a:p>
            <a:pPr algn="ctr">
              <a:buNone/>
            </a:pPr>
            <a:r>
              <a:rPr lang="de-AT" dirty="0" smtClean="0"/>
              <a:t>Abbildung kann vom Original abweichen / Picture </a:t>
            </a:r>
            <a:r>
              <a:rPr lang="de-AT" dirty="0" err="1" smtClean="0"/>
              <a:t>can</a:t>
            </a:r>
            <a:r>
              <a:rPr lang="de-AT" dirty="0" smtClean="0"/>
              <a:t> </a:t>
            </a:r>
            <a:r>
              <a:rPr lang="de-AT" dirty="0" err="1" smtClean="0"/>
              <a:t>deviate</a:t>
            </a:r>
            <a:r>
              <a:rPr lang="de-AT" dirty="0" smtClean="0"/>
              <a:t> </a:t>
            </a:r>
            <a:r>
              <a:rPr lang="de-AT" dirty="0" err="1" smtClean="0"/>
              <a:t>from</a:t>
            </a:r>
            <a:r>
              <a:rPr lang="de-AT" dirty="0" smtClean="0"/>
              <a:t> original </a:t>
            </a:r>
            <a:r>
              <a:rPr lang="de-AT" dirty="0" err="1" smtClean="0"/>
              <a:t>product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61341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7020272" y="1340768"/>
            <a:ext cx="1873572" cy="503238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Motorrad / Bike</a:t>
            </a:r>
            <a:endParaRPr lang="de-AT" sz="1800" b="1" dirty="0"/>
          </a:p>
        </p:txBody>
      </p:sp>
      <p:sp>
        <p:nvSpPr>
          <p:cNvPr id="13" name="Textplatzhalter 5"/>
          <p:cNvSpPr txBox="1">
            <a:spLocks/>
          </p:cNvSpPr>
          <p:nvPr/>
        </p:nvSpPr>
        <p:spPr>
          <a:xfrm>
            <a:off x="3023030" y="1392562"/>
            <a:ext cx="2928958" cy="3082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de-AT" sz="1800" dirty="0" smtClean="0"/>
              <a:t>Slip-on</a:t>
            </a:r>
            <a:r>
              <a:rPr lang="de-AT" sz="1800" b="1" dirty="0" smtClean="0"/>
              <a:t> BLACK HAWK</a:t>
            </a:r>
            <a:endParaRPr lang="de-AT" sz="1800" b="1" dirty="0"/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1910907" y="5949280"/>
            <a:ext cx="5153203" cy="240190"/>
          </a:xfrm>
        </p:spPr>
        <p:txBody>
          <a:bodyPr/>
          <a:lstStyle/>
          <a:p>
            <a:pPr algn="ctr">
              <a:buNone/>
            </a:pPr>
            <a:r>
              <a:rPr lang="de-AT" dirty="0" smtClean="0"/>
              <a:t>Abbildung kann vom Original abweichen / Picture </a:t>
            </a:r>
            <a:r>
              <a:rPr lang="de-AT" dirty="0" err="1" smtClean="0"/>
              <a:t>can</a:t>
            </a:r>
            <a:r>
              <a:rPr lang="de-AT" dirty="0" smtClean="0"/>
              <a:t> </a:t>
            </a:r>
            <a:r>
              <a:rPr lang="de-AT" dirty="0" err="1" smtClean="0"/>
              <a:t>deviate</a:t>
            </a:r>
            <a:r>
              <a:rPr lang="de-AT" dirty="0" smtClean="0"/>
              <a:t> </a:t>
            </a:r>
            <a:r>
              <a:rPr lang="de-AT" dirty="0" err="1" smtClean="0"/>
              <a:t>from</a:t>
            </a:r>
            <a:r>
              <a:rPr lang="de-AT" dirty="0" smtClean="0"/>
              <a:t> original </a:t>
            </a:r>
            <a:r>
              <a:rPr lang="de-AT" dirty="0" err="1" smtClean="0"/>
              <a:t>product</a:t>
            </a:r>
            <a:endParaRPr lang="de-AT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 t="9412" r="16925" b="5214"/>
          <a:stretch/>
        </p:blipFill>
        <p:spPr>
          <a:xfrm>
            <a:off x="406612" y="2197196"/>
            <a:ext cx="4678333" cy="356722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712" y="2271451"/>
            <a:ext cx="3405814" cy="194963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129278"/>
              </p:ext>
            </p:extLst>
          </p:nvPr>
        </p:nvGraphicFramePr>
        <p:xfrm>
          <a:off x="5364088" y="4956968"/>
          <a:ext cx="3432833" cy="858430"/>
        </p:xfrm>
        <a:graphic>
          <a:graphicData uri="http://schemas.openxmlformats.org/drawingml/2006/table">
            <a:tbl>
              <a:tblPr/>
              <a:tblGrid>
                <a:gridCol w="283233"/>
                <a:gridCol w="787400"/>
                <a:gridCol w="787400"/>
                <a:gridCol w="787400"/>
                <a:gridCol w="787400"/>
              </a:tblGrid>
              <a:tr h="180250"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-Narrow"/>
                        </a:rPr>
                        <a:t>Gewicht / </a:t>
                      </a:r>
                      <a:r>
                        <a:rPr lang="de-AT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Helvetica-Narrow"/>
                        </a:rPr>
                        <a:t>weight</a:t>
                      </a:r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-Narrow"/>
                        </a:rPr>
                        <a:t> (kg)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167640"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 dirty="0">
                          <a:effectLst/>
                          <a:latin typeface="Helvetica-Narrow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 dirty="0">
                          <a:effectLst/>
                          <a:latin typeface="Helvetica-Narrow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 dirty="0">
                          <a:effectLst/>
                          <a:latin typeface="Helvetica-Narrow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800" b="1" i="0" u="none" strike="noStrike" dirty="0" smtClean="0">
                          <a:effectLst/>
                          <a:latin typeface="Helvetica-Narrow"/>
                        </a:rPr>
                        <a:t>Serie / stock</a:t>
                      </a:r>
                      <a:endParaRPr lang="de-AT" sz="800" b="1" i="0" u="none" strike="noStrike" dirty="0">
                        <a:effectLst/>
                        <a:latin typeface="Helvetica-Narrow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1" i="0" u="none" strike="noStrike" dirty="0">
                          <a:effectLst/>
                          <a:latin typeface="Helvetica-Narrow"/>
                        </a:rPr>
                        <a:t>REMUS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35280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 dirty="0">
                          <a:effectLst/>
                          <a:latin typeface="Helvetica-Narrow"/>
                        </a:rPr>
                        <a:t>Außenmantel / </a:t>
                      </a:r>
                      <a:r>
                        <a:rPr lang="de-AT" sz="800" b="0" i="0" u="none" strike="noStrike" dirty="0" err="1">
                          <a:effectLst/>
                          <a:latin typeface="Helvetica-Narrow"/>
                        </a:rPr>
                        <a:t>sleeve</a:t>
                      </a:r>
                      <a:endParaRPr lang="de-AT" sz="800" b="0" i="0" u="none" strike="noStrike" dirty="0">
                        <a:effectLst/>
                        <a:latin typeface="Helvetica-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de-AT" sz="800" b="1" i="0" u="none" strike="noStrike" dirty="0">
                        <a:effectLst/>
                        <a:latin typeface="Helvetica-Narrow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1" i="0" u="none" strike="noStrike" dirty="0">
                          <a:effectLst/>
                          <a:latin typeface="Helvetica-Narrow"/>
                        </a:rPr>
                        <a:t>Edelstahl</a:t>
                      </a:r>
                    </a:p>
                    <a:p>
                      <a:pPr algn="ctr" rtl="0" fontAlgn="b"/>
                      <a:r>
                        <a:rPr lang="de-AT" sz="800" b="1" i="0" u="none" strike="noStrike" dirty="0" err="1">
                          <a:effectLst/>
                          <a:latin typeface="Helvetica-Narrow"/>
                        </a:rPr>
                        <a:t>stainless</a:t>
                      </a:r>
                      <a:r>
                        <a:rPr lang="de-AT" sz="800" b="1" i="0" u="none" strike="noStrike" dirty="0">
                          <a:effectLst/>
                          <a:latin typeface="Helvetica-Narrow"/>
                        </a:rPr>
                        <a:t> </a:t>
                      </a:r>
                      <a:r>
                        <a:rPr lang="de-AT" sz="800" b="1" i="0" u="none" strike="noStrike" dirty="0" err="1">
                          <a:effectLst/>
                          <a:latin typeface="Helvetica-Narrow"/>
                        </a:rPr>
                        <a:t>steel</a:t>
                      </a:r>
                      <a:endParaRPr lang="de-AT" sz="800" b="1" i="0" u="none" strike="noStrike" dirty="0">
                        <a:effectLst/>
                        <a:latin typeface="Helvetica-Narrow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75260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 dirty="0">
                          <a:effectLst/>
                          <a:latin typeface="Helvetica-Narrow"/>
                        </a:rPr>
                        <a:t>Schalldämpfer / </a:t>
                      </a:r>
                      <a:r>
                        <a:rPr lang="de-AT" sz="800" b="0" i="0" u="none" strike="noStrike" dirty="0" err="1">
                          <a:effectLst/>
                          <a:latin typeface="Helvetica-Narrow"/>
                        </a:rPr>
                        <a:t>silencer</a:t>
                      </a:r>
                      <a:endParaRPr lang="de-AT" sz="800" b="0" i="0" u="none" strike="noStrike" dirty="0">
                        <a:effectLst/>
                        <a:latin typeface="Helvetica-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800" b="1" i="0" u="none" strike="noStrike" dirty="0">
                          <a:effectLst/>
                          <a:latin typeface="Helvetica-Narrow"/>
                        </a:rPr>
                        <a:t>4,70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-Narrow"/>
                        </a:rPr>
                        <a:t>2,90</a:t>
                      </a:r>
                      <a:r>
                        <a:rPr lang="de-A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-Narrow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9942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7020272" y="1340768"/>
            <a:ext cx="1873572" cy="503238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Motorrad / Bike</a:t>
            </a:r>
            <a:endParaRPr lang="de-AT" sz="1800" b="1" dirty="0"/>
          </a:p>
        </p:txBody>
      </p:sp>
      <p:sp>
        <p:nvSpPr>
          <p:cNvPr id="13" name="Textplatzhalter 5"/>
          <p:cNvSpPr txBox="1">
            <a:spLocks/>
          </p:cNvSpPr>
          <p:nvPr/>
        </p:nvSpPr>
        <p:spPr>
          <a:xfrm>
            <a:off x="3023030" y="1392562"/>
            <a:ext cx="2928958" cy="3082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de-AT" sz="1800" dirty="0" smtClean="0"/>
              <a:t>Slip-on</a:t>
            </a:r>
            <a:r>
              <a:rPr lang="de-AT" sz="1800" b="1" dirty="0" smtClean="0"/>
              <a:t> HEXACONE</a:t>
            </a:r>
            <a:endParaRPr lang="de-AT" sz="18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2" t="6614" r="14562" b="10812"/>
          <a:stretch/>
        </p:blipFill>
        <p:spPr>
          <a:xfrm>
            <a:off x="467544" y="2136109"/>
            <a:ext cx="4966102" cy="361728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03"/>
          <a:stretch/>
        </p:blipFill>
        <p:spPr>
          <a:xfrm>
            <a:off x="5432280" y="2153380"/>
            <a:ext cx="3432833" cy="25349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1910907" y="5949280"/>
            <a:ext cx="5153203" cy="240190"/>
          </a:xfrm>
        </p:spPr>
        <p:txBody>
          <a:bodyPr/>
          <a:lstStyle/>
          <a:p>
            <a:pPr algn="ctr">
              <a:buNone/>
            </a:pPr>
            <a:r>
              <a:rPr lang="de-AT" dirty="0" smtClean="0"/>
              <a:t>Abbildung kann vom Original abweichen / Picture </a:t>
            </a:r>
            <a:r>
              <a:rPr lang="de-AT" dirty="0" err="1" smtClean="0"/>
              <a:t>can</a:t>
            </a:r>
            <a:r>
              <a:rPr lang="de-AT" dirty="0" smtClean="0"/>
              <a:t> </a:t>
            </a:r>
            <a:r>
              <a:rPr lang="de-AT" dirty="0" err="1" smtClean="0"/>
              <a:t>deviate</a:t>
            </a:r>
            <a:r>
              <a:rPr lang="de-AT" dirty="0" smtClean="0"/>
              <a:t> </a:t>
            </a:r>
            <a:r>
              <a:rPr lang="de-AT" dirty="0" err="1" smtClean="0"/>
              <a:t>from</a:t>
            </a:r>
            <a:r>
              <a:rPr lang="de-AT" dirty="0" smtClean="0"/>
              <a:t> original </a:t>
            </a:r>
            <a:r>
              <a:rPr lang="de-AT" dirty="0" err="1" smtClean="0"/>
              <a:t>product</a:t>
            </a:r>
            <a:endParaRPr lang="de-AT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32815"/>
              </p:ext>
            </p:extLst>
          </p:nvPr>
        </p:nvGraphicFramePr>
        <p:xfrm>
          <a:off x="5432280" y="4959076"/>
          <a:ext cx="3432833" cy="858430"/>
        </p:xfrm>
        <a:graphic>
          <a:graphicData uri="http://schemas.openxmlformats.org/drawingml/2006/table">
            <a:tbl>
              <a:tblPr/>
              <a:tblGrid>
                <a:gridCol w="283233"/>
                <a:gridCol w="787400"/>
                <a:gridCol w="787400"/>
                <a:gridCol w="787400"/>
                <a:gridCol w="787400"/>
              </a:tblGrid>
              <a:tr h="180250"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-Narrow"/>
                        </a:rPr>
                        <a:t>Gewicht / </a:t>
                      </a:r>
                      <a:r>
                        <a:rPr lang="de-AT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Helvetica-Narrow"/>
                        </a:rPr>
                        <a:t>weight</a:t>
                      </a:r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-Narrow"/>
                        </a:rPr>
                        <a:t> (kg)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167640"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 dirty="0">
                          <a:effectLst/>
                          <a:latin typeface="Helvetica-Narrow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 dirty="0">
                          <a:effectLst/>
                          <a:latin typeface="Helvetica-Narrow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 dirty="0">
                          <a:effectLst/>
                          <a:latin typeface="Helvetica-Narrow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800" b="1" i="0" u="none" strike="noStrike" dirty="0" smtClean="0">
                          <a:effectLst/>
                          <a:latin typeface="Helvetica-Narrow"/>
                        </a:rPr>
                        <a:t>Serie / stock</a:t>
                      </a:r>
                      <a:endParaRPr lang="de-AT" sz="800" b="1" i="0" u="none" strike="noStrike" dirty="0">
                        <a:effectLst/>
                        <a:latin typeface="Helvetica-Narrow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1" i="0" u="none" strike="noStrike" dirty="0">
                          <a:effectLst/>
                          <a:latin typeface="Helvetica-Narrow"/>
                        </a:rPr>
                        <a:t>REMUS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35280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 dirty="0">
                          <a:effectLst/>
                          <a:latin typeface="Helvetica-Narrow"/>
                        </a:rPr>
                        <a:t>Außenmantel / </a:t>
                      </a:r>
                      <a:r>
                        <a:rPr lang="de-AT" sz="800" b="0" i="0" u="none" strike="noStrike" dirty="0" err="1">
                          <a:effectLst/>
                          <a:latin typeface="Helvetica-Narrow"/>
                        </a:rPr>
                        <a:t>sleeve</a:t>
                      </a:r>
                      <a:endParaRPr lang="de-AT" sz="800" b="0" i="0" u="none" strike="noStrike" dirty="0">
                        <a:effectLst/>
                        <a:latin typeface="Helvetica-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de-AT" sz="800" b="1" i="0" u="none" strike="noStrike" dirty="0">
                        <a:effectLst/>
                        <a:latin typeface="Helvetica-Narrow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1" i="0" u="none" strike="noStrike" dirty="0" smtClean="0">
                          <a:effectLst/>
                          <a:latin typeface="Helvetica-Narrow"/>
                        </a:rPr>
                        <a:t>Titan / </a:t>
                      </a:r>
                      <a:r>
                        <a:rPr lang="de-AT" sz="800" b="1" i="0" u="none" strike="noStrike" dirty="0" err="1" smtClean="0">
                          <a:effectLst/>
                          <a:latin typeface="Helvetica-Narrow"/>
                        </a:rPr>
                        <a:t>titanium</a:t>
                      </a:r>
                      <a:endParaRPr lang="de-AT" sz="800" b="1" i="0" u="none" strike="noStrike" dirty="0">
                        <a:effectLst/>
                        <a:latin typeface="Helvetica-Narrow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75260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 dirty="0">
                          <a:effectLst/>
                          <a:latin typeface="Helvetica-Narrow"/>
                        </a:rPr>
                        <a:t>Schalldämpfer / </a:t>
                      </a:r>
                      <a:r>
                        <a:rPr lang="de-AT" sz="800" b="0" i="0" u="none" strike="noStrike" dirty="0" err="1">
                          <a:effectLst/>
                          <a:latin typeface="Helvetica-Narrow"/>
                        </a:rPr>
                        <a:t>silencer</a:t>
                      </a:r>
                      <a:endParaRPr lang="de-AT" sz="800" b="0" i="0" u="none" strike="noStrike" dirty="0">
                        <a:effectLst/>
                        <a:latin typeface="Helvetica-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800" b="1" i="0" u="none" strike="noStrike" dirty="0">
                          <a:effectLst/>
                          <a:latin typeface="Helvetica-Narrow"/>
                        </a:rPr>
                        <a:t>4,70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-Narrow"/>
                        </a:rPr>
                        <a:t>2,80</a:t>
                      </a:r>
                      <a:r>
                        <a:rPr lang="de-A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-Narrow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6934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3"/>
          </p:nvPr>
        </p:nvSpPr>
        <p:spPr>
          <a:xfrm>
            <a:off x="7020272" y="1340768"/>
            <a:ext cx="1873572" cy="503238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Motorrad / Bike</a:t>
            </a:r>
            <a:endParaRPr lang="de-AT" sz="1800" b="1" dirty="0"/>
          </a:p>
        </p:txBody>
      </p:sp>
      <p:sp>
        <p:nvSpPr>
          <p:cNvPr id="13" name="Textplatzhalter 5"/>
          <p:cNvSpPr txBox="1">
            <a:spLocks/>
          </p:cNvSpPr>
          <p:nvPr/>
        </p:nvSpPr>
        <p:spPr>
          <a:xfrm>
            <a:off x="3023030" y="1392562"/>
            <a:ext cx="2928958" cy="3082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itchFamily="34" charset="0"/>
              <a:buNone/>
            </a:pPr>
            <a:r>
              <a:rPr lang="de-AT" sz="1800" dirty="0" smtClean="0"/>
              <a:t>Slip-on</a:t>
            </a:r>
            <a:r>
              <a:rPr lang="de-AT" sz="1800" b="1" dirty="0" smtClean="0"/>
              <a:t> HEXACONE</a:t>
            </a:r>
            <a:endParaRPr lang="de-AT" sz="1800" b="1" dirty="0"/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4"/>
          </p:nvPr>
        </p:nvSpPr>
        <p:spPr>
          <a:xfrm>
            <a:off x="1910907" y="5949280"/>
            <a:ext cx="5153203" cy="240190"/>
          </a:xfrm>
        </p:spPr>
        <p:txBody>
          <a:bodyPr/>
          <a:lstStyle/>
          <a:p>
            <a:pPr algn="ctr">
              <a:buNone/>
            </a:pPr>
            <a:r>
              <a:rPr lang="de-AT" dirty="0" smtClean="0"/>
              <a:t>Abbildung kann vom Original abweichen / Picture </a:t>
            </a:r>
            <a:r>
              <a:rPr lang="de-AT" dirty="0" err="1" smtClean="0"/>
              <a:t>can</a:t>
            </a:r>
            <a:r>
              <a:rPr lang="de-AT" dirty="0" smtClean="0"/>
              <a:t> </a:t>
            </a:r>
            <a:r>
              <a:rPr lang="de-AT" dirty="0" err="1" smtClean="0"/>
              <a:t>deviate</a:t>
            </a:r>
            <a:r>
              <a:rPr lang="de-AT" dirty="0" smtClean="0"/>
              <a:t> </a:t>
            </a:r>
            <a:r>
              <a:rPr lang="de-AT" dirty="0" err="1" smtClean="0"/>
              <a:t>from</a:t>
            </a:r>
            <a:r>
              <a:rPr lang="de-AT" dirty="0" smtClean="0"/>
              <a:t> original </a:t>
            </a:r>
            <a:r>
              <a:rPr lang="de-AT" dirty="0" err="1" smtClean="0"/>
              <a:t>product</a:t>
            </a:r>
            <a:endParaRPr lang="de-AT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3" t="8012" r="16925" b="6614"/>
          <a:stretch/>
        </p:blipFill>
        <p:spPr>
          <a:xfrm>
            <a:off x="323528" y="2128852"/>
            <a:ext cx="4680556" cy="36141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437" y="2420887"/>
            <a:ext cx="3394035" cy="190971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033163"/>
              </p:ext>
            </p:extLst>
          </p:nvPr>
        </p:nvGraphicFramePr>
        <p:xfrm>
          <a:off x="5432280" y="4959076"/>
          <a:ext cx="3432833" cy="858430"/>
        </p:xfrm>
        <a:graphic>
          <a:graphicData uri="http://schemas.openxmlformats.org/drawingml/2006/table">
            <a:tbl>
              <a:tblPr/>
              <a:tblGrid>
                <a:gridCol w="283233"/>
                <a:gridCol w="787400"/>
                <a:gridCol w="787400"/>
                <a:gridCol w="787400"/>
                <a:gridCol w="787400"/>
              </a:tblGrid>
              <a:tr h="180250">
                <a:tc gridSpan="5">
                  <a:txBody>
                    <a:bodyPr/>
                    <a:lstStyle/>
                    <a:p>
                      <a:pPr algn="ctr" rtl="0" fontAlgn="b"/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-Narrow"/>
                        </a:rPr>
                        <a:t>Gewicht / </a:t>
                      </a:r>
                      <a:r>
                        <a:rPr lang="de-AT" sz="9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Helvetica-Narrow"/>
                        </a:rPr>
                        <a:t>weight</a:t>
                      </a:r>
                      <a:r>
                        <a:rPr lang="de-AT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Helvetica-Narrow"/>
                        </a:rPr>
                        <a:t> (kg)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167640"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 dirty="0">
                          <a:effectLst/>
                          <a:latin typeface="Helvetica-Narrow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 dirty="0">
                          <a:effectLst/>
                          <a:latin typeface="Helvetica-Narrow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 dirty="0">
                          <a:effectLst/>
                          <a:latin typeface="Helvetica-Narrow"/>
                        </a:rPr>
                        <a:t> 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800" b="1" i="0" u="none" strike="noStrike" dirty="0" smtClean="0">
                          <a:effectLst/>
                          <a:latin typeface="Helvetica-Narrow"/>
                        </a:rPr>
                        <a:t>Serie / stock</a:t>
                      </a:r>
                      <a:endParaRPr lang="de-AT" sz="800" b="1" i="0" u="none" strike="noStrike" dirty="0">
                        <a:effectLst/>
                        <a:latin typeface="Helvetica-Narrow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1" i="0" u="none" strike="noStrike" dirty="0">
                          <a:effectLst/>
                          <a:latin typeface="Helvetica-Narrow"/>
                        </a:rPr>
                        <a:t>REMUS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335280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 dirty="0">
                          <a:effectLst/>
                          <a:latin typeface="Helvetica-Narrow"/>
                        </a:rPr>
                        <a:t>Außenmantel / </a:t>
                      </a:r>
                      <a:r>
                        <a:rPr lang="de-AT" sz="800" b="0" i="0" u="none" strike="noStrike" dirty="0" err="1">
                          <a:effectLst/>
                          <a:latin typeface="Helvetica-Narrow"/>
                        </a:rPr>
                        <a:t>sleeve</a:t>
                      </a:r>
                      <a:endParaRPr lang="de-AT" sz="800" b="0" i="0" u="none" strike="noStrike" dirty="0">
                        <a:effectLst/>
                        <a:latin typeface="Helvetica-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de-AT" sz="800" b="1" i="0" u="none" strike="noStrike" dirty="0">
                        <a:effectLst/>
                        <a:latin typeface="Helvetica-Narrow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AT" sz="800" b="1" i="0" u="none" strike="noStrike" dirty="0" smtClean="0">
                          <a:effectLst/>
                          <a:latin typeface="Helvetica-Narrow"/>
                        </a:rPr>
                        <a:t>Titan / </a:t>
                      </a:r>
                      <a:r>
                        <a:rPr lang="de-AT" sz="800" b="1" i="0" u="none" strike="noStrike" dirty="0" err="1" smtClean="0">
                          <a:effectLst/>
                          <a:latin typeface="Helvetica-Narrow"/>
                        </a:rPr>
                        <a:t>titanium</a:t>
                      </a:r>
                      <a:endParaRPr lang="de-AT" sz="800" b="1" i="0" u="none" strike="noStrike" dirty="0">
                        <a:effectLst/>
                        <a:latin typeface="Helvetica-Narrow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175260"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de-AT" sz="800" b="0" i="0" u="none" strike="noStrike" dirty="0">
                          <a:effectLst/>
                          <a:latin typeface="Helvetica-Narrow"/>
                        </a:rPr>
                        <a:t>Schalldämpfer / </a:t>
                      </a:r>
                      <a:r>
                        <a:rPr lang="de-AT" sz="800" b="0" i="0" u="none" strike="noStrike" dirty="0" err="1">
                          <a:effectLst/>
                          <a:latin typeface="Helvetica-Narrow"/>
                        </a:rPr>
                        <a:t>silencer</a:t>
                      </a:r>
                      <a:endParaRPr lang="de-AT" sz="800" b="0" i="0" u="none" strike="noStrike" dirty="0">
                        <a:effectLst/>
                        <a:latin typeface="Helvetica-Narrow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800" b="1" i="0" u="none" strike="noStrike" dirty="0">
                          <a:effectLst/>
                          <a:latin typeface="Helvetica-Narrow"/>
                        </a:rPr>
                        <a:t>4,70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AT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-Narrow"/>
                        </a:rPr>
                        <a:t>2,80</a:t>
                      </a:r>
                      <a:r>
                        <a:rPr lang="de-AT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Helvetica-Narrow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6829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5436096" y="5733256"/>
            <a:ext cx="3528120" cy="432246"/>
          </a:xfrm>
        </p:spPr>
        <p:txBody>
          <a:bodyPr/>
          <a:lstStyle/>
          <a:p>
            <a:pPr algn="r"/>
            <a:r>
              <a:rPr lang="de-AT" dirty="0" smtClean="0"/>
              <a:t>Technische Änderungen und Irrtümer bleiben vorbehalten.</a:t>
            </a:r>
          </a:p>
          <a:p>
            <a:pPr algn="r"/>
            <a:r>
              <a:rPr lang="de-AT" dirty="0" err="1" smtClean="0"/>
              <a:t>Subject</a:t>
            </a:r>
            <a:r>
              <a:rPr lang="de-AT" dirty="0" smtClean="0"/>
              <a:t> </a:t>
            </a:r>
            <a:r>
              <a:rPr lang="de-AT" dirty="0" err="1" smtClean="0"/>
              <a:t>to</a:t>
            </a:r>
            <a:r>
              <a:rPr lang="de-AT" dirty="0" smtClean="0"/>
              <a:t> </a:t>
            </a:r>
            <a:r>
              <a:rPr lang="de-AT" dirty="0" err="1" smtClean="0"/>
              <a:t>technical</a:t>
            </a:r>
            <a:r>
              <a:rPr lang="de-AT" dirty="0" smtClean="0"/>
              <a:t> </a:t>
            </a:r>
            <a:r>
              <a:rPr lang="de-AT" dirty="0" err="1" smtClean="0"/>
              <a:t>alterations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errors</a:t>
            </a:r>
            <a:r>
              <a:rPr lang="de-AT" dirty="0" smtClean="0"/>
              <a:t>.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r">
              <a:buNone/>
            </a:pPr>
            <a:r>
              <a:rPr lang="de-AT" sz="1800" b="1" dirty="0" smtClean="0"/>
              <a:t>Leistungsdiagramm / </a:t>
            </a:r>
            <a:r>
              <a:rPr lang="de-AT" sz="1800" b="1" dirty="0" err="1" smtClean="0"/>
              <a:t>Dyno</a:t>
            </a:r>
            <a:r>
              <a:rPr lang="de-AT" sz="1800" b="1" dirty="0" smtClean="0"/>
              <a:t> </a:t>
            </a:r>
            <a:r>
              <a:rPr lang="de-AT" sz="1800" b="1" dirty="0" err="1" smtClean="0"/>
              <a:t>chart</a:t>
            </a:r>
            <a:endParaRPr lang="de-AT" sz="1800" b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7" t="12164" r="5113" b="7713"/>
          <a:stretch/>
        </p:blipFill>
        <p:spPr>
          <a:xfrm>
            <a:off x="1403648" y="1765928"/>
            <a:ext cx="6336704" cy="396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68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0314" y="1340768"/>
            <a:ext cx="4465860" cy="360040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Artikelliste im Detail / </a:t>
            </a:r>
            <a:r>
              <a:rPr lang="de-AT" sz="1800" b="1" dirty="0" err="1" smtClean="0"/>
              <a:t>Partnumbers</a:t>
            </a:r>
            <a:r>
              <a:rPr lang="de-AT" sz="1800" b="1" dirty="0" smtClean="0"/>
              <a:t> in </a:t>
            </a:r>
            <a:r>
              <a:rPr lang="de-AT" sz="1800" b="1" dirty="0" err="1" smtClean="0"/>
              <a:t>detail</a:t>
            </a:r>
            <a:endParaRPr lang="de-AT" sz="1800" b="1" dirty="0"/>
          </a:p>
        </p:txBody>
      </p:sp>
      <p:sp>
        <p:nvSpPr>
          <p:cNvPr id="8" name="Tabellenplatzhalter 6"/>
          <p:cNvSpPr txBox="1">
            <a:spLocks/>
          </p:cNvSpPr>
          <p:nvPr/>
        </p:nvSpPr>
        <p:spPr>
          <a:xfrm>
            <a:off x="179512" y="1844824"/>
            <a:ext cx="8856662" cy="3240088"/>
          </a:xfrm>
          <a:prstGeom prst="rect">
            <a:avLst/>
          </a:prstGeom>
        </p:spPr>
      </p:sp>
      <p:graphicFrame>
        <p:nvGraphicFramePr>
          <p:cNvPr id="4" name="Tabellenplatzhalter 3"/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2016051068"/>
              </p:ext>
            </p:extLst>
          </p:nvPr>
        </p:nvGraphicFramePr>
        <p:xfrm>
          <a:off x="141983" y="1916832"/>
          <a:ext cx="8856661" cy="1197651"/>
        </p:xfrm>
        <a:graphic>
          <a:graphicData uri="http://schemas.openxmlformats.org/drawingml/2006/table">
            <a:tbl>
              <a:tblPr/>
              <a:tblGrid>
                <a:gridCol w="1174790"/>
                <a:gridCol w="331811"/>
                <a:gridCol w="274417"/>
                <a:gridCol w="1497633"/>
                <a:gridCol w="1497633"/>
                <a:gridCol w="627750"/>
                <a:gridCol w="735365"/>
                <a:gridCol w="780204"/>
                <a:gridCol w="1031304"/>
                <a:gridCol w="905754"/>
              </a:tblGrid>
              <a:tr h="220304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de-AT" sz="8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ARTIKELNUMMERN IM DETAIL / PART NUMBERS IN DETAIL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213628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Helvetica-Narrow"/>
                        </a:rPr>
                        <a:t>Modell - type</a:t>
                      </a:r>
                    </a:p>
                  </a:txBody>
                  <a:tcPr marL="8011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-Narrow"/>
                        </a:rPr>
                        <a:t>Bj.</a:t>
                      </a:r>
                      <a:br>
                        <a:rPr lang="de-AT" sz="600" b="1" i="0" u="none" strike="noStrike">
                          <a:effectLst/>
                          <a:latin typeface="Helvetica-Narrow"/>
                        </a:rPr>
                      </a:br>
                      <a:r>
                        <a:rPr lang="de-AT" sz="600" b="1" i="0" u="none" strike="noStrike">
                          <a:effectLst/>
                          <a:latin typeface="Helvetica-Narrow"/>
                        </a:rPr>
                        <a:t>year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-Narrow"/>
                        </a:rPr>
                        <a:t>Ømm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Helvetica-Narrow"/>
                        </a:rPr>
                        <a:t>Beschreibung</a:t>
                      </a:r>
                    </a:p>
                  </a:txBody>
                  <a:tcPr marL="8011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Helvetica-Narrow"/>
                        </a:rPr>
                        <a:t>description</a:t>
                      </a:r>
                    </a:p>
                  </a:txBody>
                  <a:tcPr marL="8011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-Narrow"/>
                        </a:rPr>
                        <a:t>Typ</a:t>
                      </a:r>
                      <a:br>
                        <a:rPr lang="de-AT" sz="600" b="1" i="0" u="none" strike="noStrike">
                          <a:effectLst/>
                          <a:latin typeface="Helvetica-Narrow"/>
                        </a:rPr>
                      </a:br>
                      <a:r>
                        <a:rPr lang="de-AT" sz="600" b="1" i="0" u="none" strike="noStrike">
                          <a:effectLst/>
                          <a:latin typeface="Helvetica-Narrow"/>
                        </a:rPr>
                        <a:t>type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-Narrow"/>
                        </a:rPr>
                        <a:t>Mantel</a:t>
                      </a:r>
                      <a:br>
                        <a:rPr lang="de-AT" sz="600" b="1" i="0" u="none" strike="noStrike">
                          <a:effectLst/>
                          <a:latin typeface="Helvetica-Narrow"/>
                        </a:rPr>
                      </a:br>
                      <a:r>
                        <a:rPr lang="de-AT" sz="600" b="1" i="0" u="none" strike="noStrike">
                          <a:effectLst/>
                          <a:latin typeface="Helvetica-Narrow"/>
                        </a:rPr>
                        <a:t>Variante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-Narrow"/>
                        </a:rPr>
                        <a:t>sleeve</a:t>
                      </a:r>
                      <a:br>
                        <a:rPr lang="de-AT" sz="600" b="1" i="0" u="none" strike="noStrike">
                          <a:effectLst/>
                          <a:latin typeface="Helvetica-Narrow"/>
                        </a:rPr>
                      </a:br>
                      <a:r>
                        <a:rPr lang="de-AT" sz="600" b="1" i="0" u="none" strike="noStrike">
                          <a:effectLst/>
                          <a:latin typeface="Helvetica-Narrow"/>
                        </a:rPr>
                        <a:t>version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-Narrow"/>
                        </a:rPr>
                        <a:t>Artikelnummer</a:t>
                      </a:r>
                      <a:br>
                        <a:rPr lang="de-AT" sz="600" b="1" i="0" u="none" strike="noStrike">
                          <a:effectLst/>
                          <a:latin typeface="Helvetica-Narrow"/>
                        </a:rPr>
                      </a:br>
                      <a:r>
                        <a:rPr lang="de-AT" sz="600" b="1" i="0" u="none" strike="noStrike">
                          <a:effectLst/>
                          <a:latin typeface="Helvetica-Narrow"/>
                        </a:rPr>
                        <a:t>part number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Helvetica-Narrow"/>
                        </a:rPr>
                        <a:t>EUR exkl. MwSt.</a:t>
                      </a:r>
                      <a:br>
                        <a:rPr lang="fr-FR" sz="600" b="1" i="0" u="none" strike="noStrike">
                          <a:effectLst/>
                          <a:latin typeface="Helvetica-Narrow"/>
                        </a:rPr>
                      </a:br>
                      <a:r>
                        <a:rPr lang="fr-FR" sz="600" b="1" i="0" u="none" strike="noStrike">
                          <a:effectLst/>
                          <a:latin typeface="Helvetica-Narrow"/>
                        </a:rPr>
                        <a:t>EUR excl. VAT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495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Arial" panose="020B0604020202020204" pitchFamily="34" charset="0"/>
                        </a:rPr>
                        <a:t>F 800 GS</a:t>
                      </a:r>
                    </a:p>
                  </a:txBody>
                  <a:tcPr marL="8011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panose="020B0604020202020204" pitchFamily="34" charset="0"/>
                        </a:rPr>
                        <a:t>17-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HEXACONE</a:t>
                      </a:r>
                    </a:p>
                  </a:txBody>
                  <a:tcPr marL="8011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HEXACONE</a:t>
                      </a:r>
                    </a:p>
                  </a:txBody>
                  <a:tcPr marL="8011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 Narrow"/>
                        </a:rPr>
                        <a:t>EG/ABE/EEC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Titan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titanium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4882 085317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600" b="1" i="0" u="none" strike="noStrike">
                          <a:effectLst/>
                          <a:latin typeface="Arial" panose="020B0604020202020204" pitchFamily="34" charset="0"/>
                        </a:rPr>
                        <a:t>552,00</a:t>
                      </a:r>
                    </a:p>
                  </a:txBody>
                  <a:tcPr marL="5341" marR="5341" marT="5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495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Arial" panose="020B0604020202020204" pitchFamily="34" charset="0"/>
                        </a:rPr>
                        <a:t>F 800 GS Adventure </a:t>
                      </a:r>
                    </a:p>
                  </a:txBody>
                  <a:tcPr marL="8011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panose="020B0604020202020204" pitchFamily="34" charset="0"/>
                        </a:rPr>
                        <a:t>17-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BLACK HAWK</a:t>
                      </a:r>
                    </a:p>
                  </a:txBody>
                  <a:tcPr marL="8011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BLACK HAWK</a:t>
                      </a:r>
                    </a:p>
                  </a:txBody>
                  <a:tcPr marL="8011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 Narrow"/>
                        </a:rPr>
                        <a:t>EG/ABE/EEC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Edelstahl schwarz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stainless steel black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64782 085317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AT" sz="600" b="1" i="0" u="none" strike="noStrike">
                          <a:effectLst/>
                          <a:latin typeface="Arial" panose="020B0604020202020204" pitchFamily="34" charset="0"/>
                        </a:rPr>
                        <a:t>514,00</a:t>
                      </a:r>
                    </a:p>
                  </a:txBody>
                  <a:tcPr marL="5341" marR="5341" marT="5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234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63 kW, 4G80r, (Euro 4)</a:t>
                      </a:r>
                      <a:b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e-AT" sz="600" b="1" i="0" u="none" strike="noStrike">
                          <a:effectLst/>
                          <a:latin typeface="Arial" panose="020B0604020202020204" pitchFamily="34" charset="0"/>
                        </a:rPr>
                        <a:t>F 700 GS</a:t>
                      </a:r>
                      <a:br>
                        <a:rPr lang="de-AT" sz="6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55 kW, 4G80r, (Euro 4)</a:t>
                      </a:r>
                      <a:b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</a:br>
                      <a:endParaRPr lang="de-AT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011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de-AT" sz="6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e-AT" sz="600" b="1" i="0" u="none" strike="noStrike">
                          <a:effectLst/>
                          <a:latin typeface="Arial" panose="020B0604020202020204" pitchFamily="34" charset="0"/>
                        </a:rPr>
                        <a:t>17-</a:t>
                      </a:r>
                    </a:p>
                  </a:txBody>
                  <a:tcPr marL="5341" marR="5341" marT="534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Edelstahl - Krümmer (2-1) ohne Kat. anstelle Serienkrümmer (nicht für F 800 GS Adventure)</a:t>
                      </a:r>
                    </a:p>
                  </a:txBody>
                  <a:tcPr marL="8011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stainless-steel header (2-1) no cat. </a:t>
                      </a:r>
                      <a:b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instead of serial header (not for F 800 GS Adventure)</a:t>
                      </a:r>
                    </a:p>
                  </a:txBody>
                  <a:tcPr marL="8011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 Narrow"/>
                        </a:rPr>
                        <a:t>RACE (no EG/ABE EEC)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Edelstahl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stainless steel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0101 085208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panose="020B0604020202020204" pitchFamily="34" charset="0"/>
                        </a:rPr>
                        <a:t>445,00</a:t>
                      </a:r>
                    </a:p>
                  </a:txBody>
                  <a:tcPr marL="5341" marR="5341" marT="53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495"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effectLst/>
                          <a:latin typeface="Helvetica Narrow"/>
                        </a:rPr>
                        <a:t>Preise 2017 in Euro exkl. MwSt. / Prices 2017 in Euro excl. VAT!</a:t>
                      </a:r>
                    </a:p>
                  </a:txBody>
                  <a:tcPr marL="5341" marR="5341" marT="53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 Narrow"/>
                        </a:rPr>
                        <a:t> </a:t>
                      </a:r>
                    </a:p>
                  </a:txBody>
                  <a:tcPr marL="5341" marR="5341" marT="534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effectLst/>
                          <a:latin typeface="Helvetica Narrow"/>
                        </a:rPr>
                        <a:t> </a:t>
                      </a:r>
                    </a:p>
                  </a:txBody>
                  <a:tcPr marL="5341" marR="5341" marT="534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r" fontAlgn="b"/>
                      <a:r>
                        <a:rPr lang="de-AT" sz="600" b="0" i="0" u="none" strike="noStrike" dirty="0">
                          <a:effectLst/>
                          <a:latin typeface="Helvetica Narrow"/>
                        </a:rPr>
                        <a:t>Irrtum und Änderung vorbehalten / Errors </a:t>
                      </a:r>
                      <a:r>
                        <a:rPr lang="de-AT" sz="600" b="0" i="0" u="none" strike="noStrike" dirty="0" err="1">
                          <a:effectLst/>
                          <a:latin typeface="Helvetica Narrow"/>
                        </a:rPr>
                        <a:t>and</a:t>
                      </a:r>
                      <a:r>
                        <a:rPr lang="de-AT" sz="600" b="0" i="0" u="none" strike="noStrike" dirty="0">
                          <a:effectLst/>
                          <a:latin typeface="Helvetica Narrow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Helvetica Narrow"/>
                        </a:rPr>
                        <a:t>omission</a:t>
                      </a:r>
                      <a:r>
                        <a:rPr lang="de-AT" sz="600" b="0" i="0" u="none" strike="noStrike" dirty="0">
                          <a:effectLst/>
                          <a:latin typeface="Helvetica Narrow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Helvetica Narrow"/>
                        </a:rPr>
                        <a:t>excepted</a:t>
                      </a:r>
                      <a:endParaRPr lang="de-AT" sz="600" b="0" i="0" u="none" strike="noStrike" dirty="0">
                        <a:effectLst/>
                        <a:latin typeface="Helvetica Narrow"/>
                      </a:endParaRPr>
                    </a:p>
                  </a:txBody>
                  <a:tcPr marL="5341" marR="5341" marT="534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282283" y="1340768"/>
            <a:ext cx="4681884" cy="432048"/>
          </a:xfrm>
        </p:spPr>
        <p:txBody>
          <a:bodyPr/>
          <a:lstStyle/>
          <a:p>
            <a:pPr algn="r">
              <a:buNone/>
            </a:pPr>
            <a:r>
              <a:rPr lang="de-AT" sz="1800" b="1" dirty="0" smtClean="0"/>
              <a:t>Artikelliste / </a:t>
            </a:r>
            <a:r>
              <a:rPr lang="de-AT" sz="1800" b="1" dirty="0" err="1" smtClean="0"/>
              <a:t>Partnumbers</a:t>
            </a:r>
            <a:endParaRPr lang="de-AT" sz="1800" b="1" dirty="0"/>
          </a:p>
        </p:txBody>
      </p:sp>
      <p:graphicFrame>
        <p:nvGraphicFramePr>
          <p:cNvPr id="6" name="Tabellenplatzhalter 5"/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2410645894"/>
              </p:ext>
            </p:extLst>
          </p:nvPr>
        </p:nvGraphicFramePr>
        <p:xfrm>
          <a:off x="124643" y="1916832"/>
          <a:ext cx="8856660" cy="1261113"/>
        </p:xfrm>
        <a:graphic>
          <a:graphicData uri="http://schemas.openxmlformats.org/drawingml/2006/table">
            <a:tbl>
              <a:tblPr/>
              <a:tblGrid>
                <a:gridCol w="1005832"/>
                <a:gridCol w="267035"/>
                <a:gridCol w="284837"/>
                <a:gridCol w="1388582"/>
                <a:gridCol w="1504298"/>
                <a:gridCol w="703192"/>
                <a:gridCol w="703192"/>
                <a:gridCol w="765500"/>
                <a:gridCol w="765500"/>
                <a:gridCol w="765500"/>
                <a:gridCol w="703192"/>
              </a:tblGrid>
              <a:tr h="226918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de-AT" sz="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ARTIKELNUMMERN / PART NUMBERS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12102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Helvetica-Narrow"/>
                        </a:rPr>
                        <a:t>Modell - type</a:t>
                      </a:r>
                    </a:p>
                  </a:txBody>
                  <a:tcPr marL="82515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Helvetica-Narrow"/>
                        </a:rPr>
                        <a:t>Bj.</a:t>
                      </a:r>
                      <a:b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Helvetica-Narrow"/>
                        </a:rPr>
                      </a:br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Helvetica-Narrow"/>
                        </a:rPr>
                        <a:t>year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Helvetica-Narrow"/>
                        </a:rPr>
                        <a:t>Ømm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Helvetica-Narrow"/>
                        </a:rPr>
                        <a:t>Beschreibung</a:t>
                      </a:r>
                    </a:p>
                  </a:txBody>
                  <a:tcPr marL="82515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solidFill>
                            <a:srgbClr val="000000"/>
                          </a:solidFill>
                          <a:effectLst/>
                          <a:latin typeface="Helvetica-Narrow"/>
                        </a:rPr>
                        <a:t>description</a:t>
                      </a:r>
                    </a:p>
                  </a:txBody>
                  <a:tcPr marL="82515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-Narrow"/>
                        </a:rPr>
                        <a:t>Typ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-Narrow"/>
                        </a:rPr>
                        <a:t>Schalldämpfer 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-Narrow"/>
                        </a:rPr>
                        <a:t>Mantel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-Narrow"/>
                        </a:rPr>
                        <a:t>sleeve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-Narrow"/>
                        </a:rPr>
                        <a:t>Setartikelnummer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600" b="1" i="0" u="none" strike="noStrike">
                          <a:effectLst/>
                          <a:latin typeface="Helvetica-Narrow"/>
                        </a:rPr>
                        <a:t>EUR exkl. MwSt.</a:t>
                      </a:r>
                      <a:br>
                        <a:rPr lang="fr-FR" sz="600" b="1" i="0" u="none" strike="noStrike">
                          <a:effectLst/>
                          <a:latin typeface="Helvetica-Narrow"/>
                        </a:rPr>
                      </a:br>
                      <a:r>
                        <a:rPr lang="fr-FR" sz="600" b="1" i="0" u="none" strike="noStrike">
                          <a:effectLst/>
                          <a:latin typeface="Helvetica-Narrow"/>
                        </a:rPr>
                        <a:t>EUR excl. VAT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023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-Narrow"/>
                        </a:rPr>
                        <a:t>type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-Narrow"/>
                        </a:rPr>
                        <a:t>muffler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-Narrow"/>
                        </a:rPr>
                        <a:t>Variante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-Narrow"/>
                        </a:rPr>
                        <a:t>version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-Narrow"/>
                        </a:rPr>
                        <a:t>setpartnumber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  <a:tr h="121023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Arial" panose="020B0604020202020204" pitchFamily="34" charset="0"/>
                        </a:rPr>
                        <a:t>F 800 GS</a:t>
                      </a:r>
                    </a:p>
                  </a:txBody>
                  <a:tcPr marL="82515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panose="020B0604020202020204" pitchFamily="34" charset="0"/>
                        </a:rPr>
                        <a:t>17-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Neue Condensed"/>
                        </a:rPr>
                        <a:t> 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Slip on (Schalldämpfer)</a:t>
                      </a:r>
                    </a:p>
                  </a:txBody>
                  <a:tcPr marL="82515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slip on (muffler) </a:t>
                      </a:r>
                    </a:p>
                  </a:txBody>
                  <a:tcPr marL="82515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EG/ABE/EEC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HEXACONE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Titan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 Narrow"/>
                        </a:rPr>
                        <a:t>titanium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094882 085317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 Narrow"/>
                        </a:rPr>
                        <a:t>552,00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773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1" i="0" u="none" strike="noStrike">
                          <a:effectLst/>
                          <a:latin typeface="Arial" panose="020B0604020202020204" pitchFamily="34" charset="0"/>
                        </a:rPr>
                        <a:t>F 800 GS Adventure </a:t>
                      </a:r>
                    </a:p>
                  </a:txBody>
                  <a:tcPr marL="82515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panose="020B0604020202020204" pitchFamily="34" charset="0"/>
                        </a:rPr>
                        <a:t>17-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 Narrow"/>
                        </a:rPr>
                        <a:t> 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 Narrow"/>
                        </a:rPr>
                        <a:t> </a:t>
                      </a:r>
                    </a:p>
                  </a:txBody>
                  <a:tcPr marL="82515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 Narrow"/>
                        </a:rPr>
                        <a:t> </a:t>
                      </a:r>
                    </a:p>
                  </a:txBody>
                  <a:tcPr marL="82515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EG/ABE/EEC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BLACK HAWK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Edelstahl schwarz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stainless steel black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Neue Condensed"/>
                        </a:rPr>
                        <a:t>0964782 085317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Helvetica Narrow"/>
                        </a:rPr>
                        <a:t>514,00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3580"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63 kW, 4G80r, (Euro 4)</a:t>
                      </a:r>
                      <a:b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e-AT" sz="600" b="1" i="0" u="none" strike="noStrike">
                          <a:effectLst/>
                          <a:latin typeface="Arial" panose="020B0604020202020204" pitchFamily="34" charset="0"/>
                        </a:rPr>
                        <a:t>F 700 GS</a:t>
                      </a:r>
                      <a:br>
                        <a:rPr lang="de-AT" sz="6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55 kW, 4G80r, (Euro 4)</a:t>
                      </a:r>
                      <a:b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</a:br>
                      <a:endParaRPr lang="de-AT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2515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AT" sz="600" b="1" i="0" u="none" strike="noStrike"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de-AT" sz="6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de-AT" sz="600" b="1" i="0" u="none" strike="noStrike">
                          <a:effectLst/>
                          <a:latin typeface="Arial" panose="020B0604020202020204" pitchFamily="34" charset="0"/>
                        </a:rPr>
                        <a:t>17-</a:t>
                      </a:r>
                    </a:p>
                  </a:txBody>
                  <a:tcPr marL="5501" marR="5501" marT="55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 Narrow"/>
                        </a:rPr>
                        <a:t> 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Edelstahl - Krümmer (2-1) ohne Kat. anstelle Serienkrümmer (nicht für F 800 GS Adventure)</a:t>
                      </a:r>
                    </a:p>
                  </a:txBody>
                  <a:tcPr marL="82515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stainless-steel header (2-1) no cat. </a:t>
                      </a:r>
                      <a:b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600" b="0" i="0" u="none" strike="noStrike">
                          <a:effectLst/>
                          <a:latin typeface="Arial" panose="020B0604020202020204" pitchFamily="34" charset="0"/>
                        </a:rPr>
                        <a:t>instead of serial header (not for F 800 GS Adventure)</a:t>
                      </a:r>
                    </a:p>
                  </a:txBody>
                  <a:tcPr marL="82515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Helvetica Narrow"/>
                        </a:rPr>
                        <a:t>RACE (no EG/ABE EEC)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7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Edelstahl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stainless steel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0" i="0" u="none" strike="noStrike">
                          <a:effectLst/>
                          <a:latin typeface="Arial" panose="020B0604020202020204" pitchFamily="34" charset="0"/>
                        </a:rPr>
                        <a:t>0101 085208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AT" sz="600" b="1" i="0" u="none" strike="noStrike">
                          <a:effectLst/>
                          <a:latin typeface="Arial" panose="020B0604020202020204" pitchFamily="34" charset="0"/>
                        </a:rPr>
                        <a:t>445,00</a:t>
                      </a:r>
                    </a:p>
                  </a:txBody>
                  <a:tcPr marL="5501" marR="5501" marT="55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773">
                <a:tc gridSpan="4"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effectLst/>
                          <a:latin typeface="Helvetica Narrow"/>
                        </a:rPr>
                        <a:t>Preise 2017 in Euro exkl. MwSt. / Prices 2017 in Euro excl. VAT!</a:t>
                      </a:r>
                    </a:p>
                  </a:txBody>
                  <a:tcPr marL="5501" marR="5501" marT="550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e-AT" sz="600" b="0" i="0" u="none" strike="noStrike">
                          <a:effectLst/>
                          <a:latin typeface="Helvetica Narrow"/>
                        </a:rPr>
                        <a:t> </a:t>
                      </a:r>
                    </a:p>
                  </a:txBody>
                  <a:tcPr marL="5501" marR="5501" marT="550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effectLst/>
                          <a:latin typeface="Helvetica Narrow"/>
                        </a:rPr>
                        <a:t> </a:t>
                      </a: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AT" sz="600" b="0" i="0" u="none" strike="noStrike">
                          <a:effectLst/>
                          <a:latin typeface="Helvetica Narrow"/>
                        </a:rPr>
                        <a:t> </a:t>
                      </a:r>
                    </a:p>
                  </a:txBody>
                  <a:tcPr marL="5501" marR="5501" marT="550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r" fontAlgn="b"/>
                      <a:r>
                        <a:rPr lang="de-AT" sz="600" b="0" i="0" u="none" strike="noStrike" dirty="0">
                          <a:effectLst/>
                          <a:latin typeface="Helvetica Narrow"/>
                        </a:rPr>
                        <a:t>Irrtum und Änderung vorbehalten / Errors </a:t>
                      </a:r>
                      <a:r>
                        <a:rPr lang="de-AT" sz="600" b="0" i="0" u="none" strike="noStrike" dirty="0" err="1">
                          <a:effectLst/>
                          <a:latin typeface="Helvetica Narrow"/>
                        </a:rPr>
                        <a:t>and</a:t>
                      </a:r>
                      <a:r>
                        <a:rPr lang="de-AT" sz="600" b="0" i="0" u="none" strike="noStrike" dirty="0">
                          <a:effectLst/>
                          <a:latin typeface="Helvetica Narrow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Helvetica Narrow"/>
                        </a:rPr>
                        <a:t>omission</a:t>
                      </a:r>
                      <a:r>
                        <a:rPr lang="de-AT" sz="600" b="0" i="0" u="none" strike="noStrike" dirty="0">
                          <a:effectLst/>
                          <a:latin typeface="Helvetica Narrow"/>
                        </a:rPr>
                        <a:t> </a:t>
                      </a:r>
                      <a:r>
                        <a:rPr lang="de-AT" sz="600" b="0" i="0" u="none" strike="noStrike" dirty="0" err="1">
                          <a:effectLst/>
                          <a:latin typeface="Helvetica Narrow"/>
                        </a:rPr>
                        <a:t>excepted</a:t>
                      </a:r>
                      <a:endParaRPr lang="de-AT" sz="600" b="0" i="0" u="none" strike="noStrike" dirty="0">
                        <a:effectLst/>
                        <a:latin typeface="Helvetica Narrow"/>
                      </a:endParaRPr>
                    </a:p>
                  </a:txBody>
                  <a:tcPr marL="5501" marR="5501" marT="5501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489</Words>
  <Application>Microsoft Macintosh PowerPoint</Application>
  <PresentationFormat>Bildschirmpräsentation (4:3)</PresentationFormat>
  <Paragraphs>169</Paragraphs>
  <Slides>8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Calibri</vt:lpstr>
      <vt:lpstr>Helvetica Narrow</vt:lpstr>
      <vt:lpstr>Helvetica-Narrow</vt:lpstr>
      <vt:lpstr>HelveticaNeue Condensed</vt:lpstr>
      <vt:lpstr>Arial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benjamin.druck</dc:creator>
  <cp:lastModifiedBy>Dieter Weitensfelder</cp:lastModifiedBy>
  <cp:revision>112</cp:revision>
  <cp:lastPrinted>2017-06-12T09:41:21Z</cp:lastPrinted>
  <dcterms:created xsi:type="dcterms:W3CDTF">2014-04-07T11:02:28Z</dcterms:created>
  <dcterms:modified xsi:type="dcterms:W3CDTF">2017-06-19T08:57:06Z</dcterms:modified>
</cp:coreProperties>
</file>