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66" r:id="rId4"/>
    <p:sldId id="268" r:id="rId5"/>
    <p:sldId id="267" r:id="rId6"/>
    <p:sldId id="262" r:id="rId7"/>
    <p:sldId id="259" r:id="rId8"/>
    <p:sldId id="260" r:id="rId9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541" autoAdjust="0"/>
  </p:normalViewPr>
  <p:slideViewPr>
    <p:cSldViewPr>
      <p:cViewPr varScale="1">
        <p:scale>
          <a:sx n="124" d="100"/>
          <a:sy n="124" d="100"/>
        </p:scale>
        <p:origin x="8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07.07.17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07.07.17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064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256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547664" y="5661248"/>
            <a:ext cx="6336704" cy="431576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BMW R 1200 RT Mod. 2017 (Euro 4)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20/2017</a:t>
            </a:r>
            <a:endParaRPr lang="de-AT" sz="1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3759" r="19287" b="12167"/>
          <a:stretch/>
        </p:blipFill>
        <p:spPr>
          <a:xfrm>
            <a:off x="2483768" y="1628800"/>
            <a:ext cx="5040560" cy="387735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-36512" y="1723318"/>
            <a:ext cx="2187434" cy="1870658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-252536" y="1700808"/>
            <a:ext cx="262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 smtClean="0">
                <a:solidFill>
                  <a:schemeClr val="bg1"/>
                </a:solidFill>
              </a:rPr>
              <a:t>+ 2,6 PS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252535" y="2708920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- </a:t>
            </a:r>
            <a:r>
              <a:rPr lang="de-AT" sz="3600" b="1" spc="-150" dirty="0" smtClean="0">
                <a:solidFill>
                  <a:schemeClr val="bg1"/>
                </a:solidFill>
              </a:rPr>
              <a:t>2,0 </a:t>
            </a:r>
            <a:r>
              <a:rPr lang="de-AT" sz="3600" b="1" spc="-150" dirty="0" smtClean="0">
                <a:solidFill>
                  <a:schemeClr val="bg1"/>
                </a:solidFill>
              </a:rPr>
              <a:t>kg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252535" y="220486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+ 2,5 </a:t>
            </a:r>
            <a:r>
              <a:rPr lang="de-AT" sz="3600" b="1" spc="-150" dirty="0" err="1" smtClean="0">
                <a:solidFill>
                  <a:schemeClr val="bg1"/>
                </a:solidFill>
              </a:rPr>
              <a:t>Nm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252535" y="3283243"/>
            <a:ext cx="262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de-AT" sz="1000" dirty="0" smtClean="0">
                <a:solidFill>
                  <a:schemeClr val="bg1"/>
                </a:solidFill>
              </a:rPr>
              <a:t>*bei 7200 </a:t>
            </a:r>
            <a:r>
              <a:rPr lang="de-AT" sz="1000" dirty="0">
                <a:solidFill>
                  <a:schemeClr val="bg1"/>
                </a:solidFill>
              </a:rPr>
              <a:t>U/min </a:t>
            </a:r>
            <a:r>
              <a:rPr lang="de-AT" sz="1000" dirty="0" smtClean="0">
                <a:solidFill>
                  <a:schemeClr val="bg1"/>
                </a:solidFill>
              </a:rPr>
              <a:t>|</a:t>
            </a:r>
            <a:r>
              <a:rPr lang="de-AT" sz="1000" dirty="0">
                <a:solidFill>
                  <a:schemeClr val="bg1"/>
                </a:solidFill>
              </a:rPr>
              <a:t> at</a:t>
            </a:r>
            <a:r>
              <a:rPr lang="de-AT" sz="1000" dirty="0" smtClean="0">
                <a:solidFill>
                  <a:schemeClr val="bg1"/>
                </a:solidFill>
              </a:rPr>
              <a:t> 7200 </a:t>
            </a:r>
            <a:r>
              <a:rPr lang="de-AT" sz="1000" dirty="0" err="1" smtClean="0">
                <a:solidFill>
                  <a:schemeClr val="bg1"/>
                </a:solidFill>
              </a:rPr>
              <a:t>rpm</a:t>
            </a:r>
            <a:endParaRPr lang="de-AT" sz="10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63688" y="1789100"/>
            <a:ext cx="16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*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80972" y="2291389"/>
            <a:ext cx="16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*</a:t>
            </a:r>
            <a:endParaRPr lang="de-AT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020272" y="1340768"/>
            <a:ext cx="18735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13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BLACK HAWK</a:t>
            </a:r>
            <a:endParaRPr lang="de-AT" sz="1800" b="1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993387"/>
              </p:ext>
            </p:extLst>
          </p:nvPr>
        </p:nvGraphicFramePr>
        <p:xfrm>
          <a:off x="4902089" y="4509120"/>
          <a:ext cx="3937000" cy="1417320"/>
        </p:xfrm>
        <a:graphic>
          <a:graphicData uri="http://schemas.openxmlformats.org/drawingml/2006/table">
            <a:tbl>
              <a:tblPr/>
              <a:tblGrid>
                <a:gridCol w="787400"/>
                <a:gridCol w="787400"/>
                <a:gridCol w="787400"/>
                <a:gridCol w="787400"/>
                <a:gridCol w="787400"/>
              </a:tblGrid>
              <a:tr h="16764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 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>
                          <a:effectLst/>
                          <a:latin typeface="Helvetica-Narrow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7640">
                <a:tc rowSpan="2"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Außenmantel / </a:t>
                      </a:r>
                      <a:r>
                        <a:rPr lang="de-AT" sz="800" b="0" i="0" u="none" strike="noStrike" dirty="0" err="1">
                          <a:effectLst/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>
                          <a:effectLst/>
                          <a:latin typeface="Helvetica-Narrow"/>
                        </a:rPr>
                        <a:t>Edelstahl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67640">
                <a:tc gridSpan="3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 err="1">
                          <a:effectLst/>
                          <a:latin typeface="Helvetica-Narrow"/>
                        </a:rPr>
                        <a:t>stainless</a:t>
                      </a:r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 </a:t>
                      </a:r>
                      <a:r>
                        <a:rPr lang="de-AT" sz="800" b="1" i="0" u="none" strike="noStrike" dirty="0" err="1">
                          <a:effectLst/>
                          <a:latin typeface="Helvetica-Narrow"/>
                        </a:rPr>
                        <a:t>steel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764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Verbindungsrohr / connecting tube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effectLst/>
                          <a:latin typeface="Helvetica-Narrow"/>
                        </a:rPr>
                        <a:t>4,80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0,40</a:t>
                      </a:r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26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Schalldämpfer / silencer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2,90</a:t>
                      </a:r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2359" r="18500" b="14969"/>
          <a:stretch/>
        </p:blipFill>
        <p:spPr>
          <a:xfrm>
            <a:off x="0" y="2114744"/>
            <a:ext cx="4644008" cy="36052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07" y="2276872"/>
            <a:ext cx="3926481" cy="220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4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020272" y="1340768"/>
            <a:ext cx="18735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13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HEXACONE</a:t>
            </a:r>
            <a:endParaRPr lang="de-AT" sz="1800" b="1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521305"/>
              </p:ext>
            </p:extLst>
          </p:nvPr>
        </p:nvGraphicFramePr>
        <p:xfrm>
          <a:off x="4860032" y="4581128"/>
          <a:ext cx="4033812" cy="1295400"/>
        </p:xfrm>
        <a:graphic>
          <a:graphicData uri="http://schemas.openxmlformats.org/drawingml/2006/table">
            <a:tbl>
              <a:tblPr/>
              <a:tblGrid>
                <a:gridCol w="672302"/>
                <a:gridCol w="672302"/>
                <a:gridCol w="672302"/>
                <a:gridCol w="672302"/>
                <a:gridCol w="672302"/>
                <a:gridCol w="672302"/>
              </a:tblGrid>
              <a:tr h="167640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 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>
                          <a:effectLst/>
                          <a:latin typeface="Helvetica-Narrow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>
                          <a:effectLst/>
                          <a:latin typeface="Helvetica-Narrow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>
                          <a:effectLst/>
                          <a:latin typeface="Helvetica-Narrow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7640">
                <a:tc rowSpan="2"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Außenmantel / </a:t>
                      </a:r>
                      <a:r>
                        <a:rPr lang="de-AT" sz="800" b="0" i="0" u="none" strike="noStrike" dirty="0" err="1">
                          <a:effectLst/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>
                          <a:effectLst/>
                          <a:latin typeface="Helvetica-Narrow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>
                          <a:effectLst/>
                          <a:latin typeface="Helvetica-Narrow"/>
                        </a:rPr>
                        <a:t>Titan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67640">
                <a:tc gridSpan="3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>
                          <a:effectLst/>
                          <a:latin typeface="Helvetica-Narrow"/>
                        </a:rPr>
                        <a:t>titanium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764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Verbindungsrohr / connecting tube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>
                          <a:effectLst/>
                          <a:latin typeface="Helvetica-Narrow"/>
                        </a:rPr>
                        <a:t>4,80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0,40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7526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Schalldämpfer / </a:t>
                      </a:r>
                      <a:r>
                        <a:rPr lang="de-AT" sz="800" b="0" i="0" u="none" strike="noStrike" dirty="0" err="1">
                          <a:effectLst/>
                          <a:latin typeface="Helvetica-Narrow"/>
                        </a:rPr>
                        <a:t>silencer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2,40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2,50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3760" r="20075" b="13568"/>
          <a:stretch/>
        </p:blipFill>
        <p:spPr>
          <a:xfrm>
            <a:off x="107504" y="2158658"/>
            <a:ext cx="4537837" cy="352279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16238"/>
            <a:ext cx="4033812" cy="22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3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020272" y="1340768"/>
            <a:ext cx="18735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13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HEXACONE</a:t>
            </a:r>
            <a:endParaRPr lang="de-AT" sz="1800" b="1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92344"/>
            <a:ext cx="3711313" cy="208823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957" r="17712" b="13568"/>
          <a:stretch/>
        </p:blipFill>
        <p:spPr>
          <a:xfrm>
            <a:off x="107504" y="1916161"/>
            <a:ext cx="4755210" cy="38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40" y="1415905"/>
            <a:ext cx="5071872" cy="3381248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5712" y="5979190"/>
            <a:ext cx="5388192" cy="216024"/>
          </a:xfrm>
        </p:spPr>
        <p:txBody>
          <a:bodyPr/>
          <a:lstStyle/>
          <a:p>
            <a:pPr algn="ctr">
              <a:buNone/>
            </a:pPr>
            <a:r>
              <a:rPr lang="de-AT" sz="900" dirty="0" smtClean="0"/>
              <a:t>Abbildung kann vom Original abweichen / Picture </a:t>
            </a:r>
            <a:r>
              <a:rPr lang="de-AT" sz="900" dirty="0" err="1" smtClean="0"/>
              <a:t>can</a:t>
            </a:r>
            <a:r>
              <a:rPr lang="de-AT" sz="900" dirty="0" smtClean="0"/>
              <a:t> </a:t>
            </a:r>
            <a:r>
              <a:rPr lang="de-AT" sz="900" dirty="0" err="1" smtClean="0"/>
              <a:t>deviate</a:t>
            </a:r>
            <a:r>
              <a:rPr lang="de-AT" sz="900" dirty="0" smtClean="0"/>
              <a:t> </a:t>
            </a:r>
            <a:r>
              <a:rPr lang="de-AT" sz="900" dirty="0" err="1" smtClean="0"/>
              <a:t>from</a:t>
            </a:r>
            <a:r>
              <a:rPr lang="de-AT" sz="900" dirty="0" smtClean="0"/>
              <a:t> original </a:t>
            </a:r>
            <a:r>
              <a:rPr lang="de-AT" sz="900" dirty="0" err="1" smtClean="0"/>
              <a:t>product</a:t>
            </a:r>
            <a:endParaRPr lang="de-AT" sz="900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02457"/>
              </p:ext>
            </p:extLst>
          </p:nvPr>
        </p:nvGraphicFramePr>
        <p:xfrm>
          <a:off x="5508104" y="4869160"/>
          <a:ext cx="3021155" cy="1112520"/>
        </p:xfrm>
        <a:graphic>
          <a:graphicData uri="http://schemas.openxmlformats.org/drawingml/2006/table">
            <a:tbl>
              <a:tblPr/>
              <a:tblGrid>
                <a:gridCol w="770017"/>
                <a:gridCol w="770017"/>
                <a:gridCol w="116840"/>
                <a:gridCol w="578463"/>
                <a:gridCol w="785818"/>
              </a:tblGrid>
              <a:tr h="19186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Helvetica-Narrow"/>
                        </a:rPr>
                        <a:t> 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latin typeface="Helvetica-Narrow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latin typeface="Helvetica-Narrow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Helvetica-Narrow"/>
                        </a:rPr>
                        <a:t>Außenmantel </a:t>
                      </a:r>
                      <a:r>
                        <a:rPr lang="de-AT" sz="800" b="0" i="0" u="none" strike="noStrike" dirty="0">
                          <a:latin typeface="Helvetica-Narrow"/>
                        </a:rPr>
                        <a:t>/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Helvetica-Narrow"/>
                        </a:rPr>
                        <a:t>Edelstahl</a:t>
                      </a:r>
                      <a:br>
                        <a:rPr lang="de-AT" sz="800" b="1" i="0" u="none" strike="noStrike" dirty="0" smtClean="0">
                          <a:latin typeface="Helvetica-Narrow"/>
                        </a:rPr>
                      </a:b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latin typeface="Helvetica-Narrow"/>
                        </a:rPr>
                        <a:t> </a:t>
                      </a: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steel</a:t>
                      </a:r>
                      <a:endParaRPr lang="de-AT" sz="800" b="1" i="0" u="none" strike="noStrike" dirty="0" smtClean="0">
                        <a:latin typeface="Helvetica-Narrow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78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Helvetica-Narrow"/>
                        </a:rPr>
                        <a:t>Krümmer /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header</a:t>
                      </a:r>
                      <a:endParaRPr lang="de-AT" sz="800" b="0" i="0" u="none" strike="noStrike" dirty="0"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Helvetica-Narrow"/>
                        </a:rPr>
                        <a:t>4,45</a:t>
                      </a:r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3,50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platzhalter 5"/>
          <p:cNvSpPr txBox="1">
            <a:spLocks/>
          </p:cNvSpPr>
          <p:nvPr/>
        </p:nvSpPr>
        <p:spPr>
          <a:xfrm>
            <a:off x="943120" y="5355424"/>
            <a:ext cx="2484033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2000" dirty="0" smtClean="0">
                <a:solidFill>
                  <a:prstClr val="black"/>
                </a:solidFill>
              </a:rPr>
              <a:t>Krümmer / </a:t>
            </a:r>
            <a:r>
              <a:rPr lang="de-AT" sz="2000" dirty="0" err="1" smtClean="0">
                <a:solidFill>
                  <a:prstClr val="black"/>
                </a:solidFill>
              </a:rPr>
              <a:t>header</a:t>
            </a:r>
            <a:endParaRPr lang="de-AT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2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710188" y="5949280"/>
            <a:ext cx="6048000" cy="216024"/>
          </a:xfrm>
        </p:spPr>
        <p:txBody>
          <a:bodyPr/>
          <a:lstStyle/>
          <a:p>
            <a:r>
              <a:rPr lang="de-AT" dirty="0" smtClean="0"/>
              <a:t>Technische Änderungen und Irrtümer bleiben vorbehalten. / </a:t>
            </a:r>
            <a:r>
              <a:rPr lang="de-AT" dirty="0" err="1" smtClean="0"/>
              <a:t>Subject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technical</a:t>
            </a:r>
            <a:r>
              <a:rPr lang="de-AT" dirty="0" smtClean="0"/>
              <a:t> </a:t>
            </a:r>
            <a:r>
              <a:rPr lang="de-AT" dirty="0" err="1" smtClean="0"/>
              <a:t>alterations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errors</a:t>
            </a:r>
            <a:r>
              <a:rPr lang="de-AT" dirty="0" smtClean="0"/>
              <a:t>.</a:t>
            </a:r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3278" r="5113" b="7712"/>
          <a:stretch/>
        </p:blipFill>
        <p:spPr>
          <a:xfrm>
            <a:off x="1529832" y="1900948"/>
            <a:ext cx="6408712" cy="39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6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031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656200154"/>
              </p:ext>
            </p:extLst>
          </p:nvPr>
        </p:nvGraphicFramePr>
        <p:xfrm>
          <a:off x="141983" y="1700808"/>
          <a:ext cx="8856661" cy="1767840"/>
        </p:xfrm>
        <a:graphic>
          <a:graphicData uri="http://schemas.openxmlformats.org/drawingml/2006/table">
            <a:tbl>
              <a:tblPr firstRow="1"/>
              <a:tblGrid>
                <a:gridCol w="1002228"/>
                <a:gridCol w="311617"/>
                <a:gridCol w="257716"/>
                <a:gridCol w="1633884"/>
                <a:gridCol w="1701260"/>
                <a:gridCol w="875896"/>
                <a:gridCol w="816942"/>
                <a:gridCol w="825364"/>
                <a:gridCol w="665344"/>
                <a:gridCol w="766410"/>
              </a:tblGrid>
              <a:tr h="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ARTIKELNUMMERN IM DETAIL / PART NUMBERS IN DETAIL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Bj.</a:t>
                      </a:r>
                      <a:b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description</a:t>
                      </a:r>
                      <a:endParaRPr lang="de-AT" sz="600" b="1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Typ</a:t>
                      </a:r>
                      <a:b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Mantel</a:t>
                      </a:r>
                      <a:b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sleeve</a:t>
                      </a:r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/>
                      </a:r>
                      <a:b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Artikelnummer</a:t>
                      </a:r>
                      <a:b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part</a:t>
                      </a:r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de-AT" sz="600" b="1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number</a:t>
                      </a:r>
                      <a:endParaRPr lang="de-AT" sz="600" b="1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 1200 RT</a:t>
                      </a:r>
                      <a:b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1T12, 92 kW, (Euro 4)</a:t>
                      </a:r>
                      <a:endParaRPr lang="de-AT" sz="600" b="1" i="0" u="none" strike="noStrike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16-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 - Verbindungsrohr mit Carbon Hitzeschutzabdeckung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stainless steel connecting tube incl. carbon heat protecting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0105 088014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231,00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HEXACONE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4482 088017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507,00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4882 088017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492,00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BLACK HAWK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BLACK HAWK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64782 088017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447,00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 - Krümmer (2-1) ohne Kat. anstelle Serienkrümmer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stainless steel header (2-1) no cat. Instead of original header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0101 088115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485,00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82283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2" name="Tabellenplatzhalter 1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541759020"/>
              </p:ext>
            </p:extLst>
          </p:nvPr>
        </p:nvGraphicFramePr>
        <p:xfrm>
          <a:off x="107504" y="1700808"/>
          <a:ext cx="8856663" cy="1584960"/>
        </p:xfrm>
        <a:graphic>
          <a:graphicData uri="http://schemas.openxmlformats.org/drawingml/2006/table">
            <a:tbl>
              <a:tblPr/>
              <a:tblGrid>
                <a:gridCol w="951611"/>
                <a:gridCol w="250424"/>
                <a:gridCol w="275466"/>
                <a:gridCol w="1402375"/>
                <a:gridCol w="1368985"/>
                <a:gridCol w="826399"/>
                <a:gridCol w="734577"/>
                <a:gridCol w="784662"/>
                <a:gridCol w="784662"/>
                <a:gridCol w="767967"/>
                <a:gridCol w="709535"/>
              </a:tblGrid>
              <a:tr h="20976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ARTIKELNUMMERN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3857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Bj</a:t>
                      </a:r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.</a:t>
                      </a:r>
                      <a:b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year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Ømm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description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Typ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Schalldämpfer </a:t>
                      </a: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muffler</a:t>
                      </a:r>
                      <a:endParaRPr lang="de-AT" sz="600" b="1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Mantel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sleeve</a:t>
                      </a:r>
                      <a:endParaRPr lang="de-AT" sz="600" b="1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Setartikelnummer</a:t>
                      </a:r>
                      <a:endParaRPr lang="de-AT" sz="600" b="1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setpartnumber</a:t>
                      </a:r>
                      <a:endParaRPr lang="de-AT" sz="600" b="1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 1200 RT</a:t>
                      </a:r>
                      <a:b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1T12, 92 kW, (Euro 4)</a:t>
                      </a:r>
                      <a:endParaRPr lang="de-AT" sz="600" b="1" i="0" u="none" strike="noStrike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16-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Slip on (Schalldämpfer mit VBR) inkl. CARBON Hitzeschutzabdeckung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slip on (muffler incl. connecting tube) incl. CARBON heat protecting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054482 088017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738,00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054882 088017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723,00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BLACK HAWK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0564782 088017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678,00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40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 - Krümmer (2-1) ohne Kat. anstelle Serienkrümmer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stainless steel header (2-1) no cat. instead of original header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0101 088115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485,00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478</Words>
  <Application>Microsoft Macintosh PowerPoint</Application>
  <PresentationFormat>Bildschirmpräsentation (4:3)</PresentationFormat>
  <Paragraphs>198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Helvetica-Narrow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113</cp:revision>
  <cp:lastPrinted>2017-07-06T13:27:05Z</cp:lastPrinted>
  <dcterms:created xsi:type="dcterms:W3CDTF">2014-04-07T11:02:28Z</dcterms:created>
  <dcterms:modified xsi:type="dcterms:W3CDTF">2017-07-07T06:56:34Z</dcterms:modified>
</cp:coreProperties>
</file>