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3" r:id="rId2"/>
    <p:sldId id="263" r:id="rId3"/>
    <p:sldId id="264" r:id="rId4"/>
    <p:sldId id="266" r:id="rId5"/>
    <p:sldId id="267" r:id="rId6"/>
    <p:sldId id="268" r:id="rId7"/>
    <p:sldId id="257" r:id="rId8"/>
    <p:sldId id="269" r:id="rId9"/>
    <p:sldId id="270" r:id="rId10"/>
    <p:sldId id="271" r:id="rId11"/>
    <p:sldId id="272" r:id="rId12"/>
    <p:sldId id="259" r:id="rId13"/>
    <p:sldId id="260" r:id="rId1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5" autoAdjust="0"/>
    <p:restoredTop sz="94565" autoAdjust="0"/>
  </p:normalViewPr>
  <p:slideViewPr>
    <p:cSldViewPr>
      <p:cViewPr>
        <p:scale>
          <a:sx n="170" d="100"/>
          <a:sy n="170" d="100"/>
        </p:scale>
        <p:origin x="-1320" y="-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orient="horz" pos="3128"/>
        <p:guide pos="212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10.11.15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10.11.15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3" tIns="46056" rIns="92113" bIns="4605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3" tIns="46056" rIns="92113" bIns="4605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460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251520" y="1484784"/>
            <a:ext cx="7056784" cy="48910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2400" b="1" dirty="0" smtClean="0"/>
              <a:t>REMUS BLACK HAWK </a:t>
            </a:r>
            <a:r>
              <a:rPr lang="de-AT" sz="2400" b="1" dirty="0" err="1" smtClean="0"/>
              <a:t>for</a:t>
            </a:r>
            <a:r>
              <a:rPr lang="de-AT" sz="2400" b="1" dirty="0" smtClean="0"/>
              <a:t> BMW </a:t>
            </a:r>
            <a:r>
              <a:rPr lang="de-AT" sz="2400" b="1" dirty="0" err="1" smtClean="0"/>
              <a:t>models</a:t>
            </a:r>
            <a:endParaRPr lang="de-AT" sz="2400" b="1" dirty="0"/>
          </a:p>
        </p:txBody>
      </p:sp>
      <p:pic>
        <p:nvPicPr>
          <p:cNvPr id="1026" name="Picture 2" descr="H:\MC Kundeninfos 2015\02_in Arbeit\REMUS BLACK FALCON for BMW models\BMW K1600 GT.jpg"/>
          <p:cNvPicPr>
            <a:picLocks noChangeAspect="1" noChangeArrowheads="1"/>
          </p:cNvPicPr>
          <p:nvPr/>
        </p:nvPicPr>
        <p:blipFill>
          <a:blip r:embed="rId3" cstate="print"/>
          <a:srcRect l="11522" t="8001" r="9012" b="9051"/>
          <a:stretch>
            <a:fillRect/>
          </a:stretch>
        </p:blipFill>
        <p:spPr bwMode="auto">
          <a:xfrm>
            <a:off x="6228184" y="4723381"/>
            <a:ext cx="1350682" cy="1123198"/>
          </a:xfrm>
          <a:prstGeom prst="rect">
            <a:avLst/>
          </a:prstGeom>
          <a:noFill/>
        </p:spPr>
      </p:pic>
      <p:pic>
        <p:nvPicPr>
          <p:cNvPr id="1027" name="Picture 3" descr="H:\MC Kundeninfos 2015\02_in Arbeit\REMUS BLACK FALCON for BMW models\BMW-F-800-GS.jpg"/>
          <p:cNvPicPr>
            <a:picLocks noChangeAspect="1" noChangeArrowheads="1"/>
          </p:cNvPicPr>
          <p:nvPr/>
        </p:nvPicPr>
        <p:blipFill>
          <a:blip r:embed="rId4" cstate="print"/>
          <a:srcRect l="9916" t="8001" r="11586"/>
          <a:stretch>
            <a:fillRect/>
          </a:stretch>
        </p:blipFill>
        <p:spPr bwMode="auto">
          <a:xfrm>
            <a:off x="4788024" y="4705834"/>
            <a:ext cx="1223812" cy="1140745"/>
          </a:xfrm>
          <a:prstGeom prst="rect">
            <a:avLst/>
          </a:prstGeom>
          <a:noFill/>
        </p:spPr>
      </p:pic>
      <p:pic>
        <p:nvPicPr>
          <p:cNvPr id="1030" name="Picture 6" descr="H:\MC Kundeninfos 2015\02_in Arbeit\REMUS BLACK FALCON for BMW models\BMW-F800R-Mod2015.jpg"/>
          <p:cNvPicPr>
            <a:picLocks noChangeAspect="1" noChangeArrowheads="1"/>
          </p:cNvPicPr>
          <p:nvPr/>
        </p:nvPicPr>
        <p:blipFill>
          <a:blip r:embed="rId5" cstate="print"/>
          <a:srcRect l="7396" t="3801" r="4733" b="5901"/>
          <a:stretch>
            <a:fillRect/>
          </a:stretch>
        </p:blipFill>
        <p:spPr bwMode="auto">
          <a:xfrm>
            <a:off x="7740352" y="4819556"/>
            <a:ext cx="1265164" cy="1099031"/>
          </a:xfrm>
          <a:prstGeom prst="rect">
            <a:avLst/>
          </a:prstGeom>
          <a:noFill/>
        </p:spPr>
      </p:pic>
      <p:pic>
        <p:nvPicPr>
          <p:cNvPr id="1032" name="Picture 8" descr="H:\MC Kundeninfos 2015\02_in Arbeit\REMUS BLACK FALCON for BMW models\BMW-R1200R-Black Hawk.jpg"/>
          <p:cNvPicPr>
            <a:picLocks noChangeAspect="1" noChangeArrowheads="1"/>
          </p:cNvPicPr>
          <p:nvPr/>
        </p:nvPicPr>
        <p:blipFill>
          <a:blip r:embed="rId6" cstate="print"/>
          <a:srcRect l="5738" t="1701" r="4036" b="2751"/>
          <a:stretch>
            <a:fillRect/>
          </a:stretch>
        </p:blipFill>
        <p:spPr bwMode="auto">
          <a:xfrm>
            <a:off x="3275856" y="4815488"/>
            <a:ext cx="1201051" cy="1031091"/>
          </a:xfrm>
          <a:prstGeom prst="rect">
            <a:avLst/>
          </a:prstGeom>
          <a:noFill/>
        </p:spPr>
      </p:pic>
      <p:pic>
        <p:nvPicPr>
          <p:cNvPr id="3" name="Bild 2" descr="REMUS-BLACK-Phanto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253">
            <a:off x="1526240" y="1134538"/>
            <a:ext cx="5985090" cy="3990060"/>
          </a:xfrm>
          <a:prstGeom prst="rect">
            <a:avLst/>
          </a:prstGeom>
        </p:spPr>
      </p:pic>
      <p:pic>
        <p:nvPicPr>
          <p:cNvPr id="1033" name="Picture 9" descr="H:\MC Kundeninfos 2015\02_in Arbeit\REMUS BLACK FALCON for BMW models\BMW-R1200RT-black---.jpg"/>
          <p:cNvPicPr>
            <a:picLocks noChangeAspect="1" noChangeArrowheads="1"/>
          </p:cNvPicPr>
          <p:nvPr/>
        </p:nvPicPr>
        <p:blipFill>
          <a:blip r:embed="rId8" cstate="print"/>
          <a:srcRect l="3196" t="1701" r="4032" b="3801"/>
          <a:stretch>
            <a:fillRect/>
          </a:stretch>
        </p:blipFill>
        <p:spPr bwMode="auto">
          <a:xfrm>
            <a:off x="179512" y="4694451"/>
            <a:ext cx="1330727" cy="1078968"/>
          </a:xfrm>
          <a:prstGeom prst="rect">
            <a:avLst/>
          </a:prstGeom>
          <a:noFill/>
        </p:spPr>
      </p:pic>
      <p:sp>
        <p:nvSpPr>
          <p:cNvPr id="12" name="Textplatzhalter 5"/>
          <p:cNvSpPr txBox="1">
            <a:spLocks/>
          </p:cNvSpPr>
          <p:nvPr/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6514852" y="1196752"/>
            <a:ext cx="2449636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100" dirty="0" smtClean="0"/>
              <a:t>BIKE INFO 36 / 2015</a:t>
            </a:r>
            <a:endParaRPr lang="de-AT" sz="1100" dirty="0"/>
          </a:p>
        </p:txBody>
      </p:sp>
      <p:pic>
        <p:nvPicPr>
          <p:cNvPr id="4" name="Bild 3" descr="BMW-R1200GS-ADV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25144"/>
            <a:ext cx="1639845" cy="1205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:\MC Kundeninfos 2015\02_in Arbeit\REMUS BLACK FALCON for BMW models\BMW-R1200RT-black---.jpg"/>
          <p:cNvPicPr>
            <a:picLocks noChangeAspect="1" noChangeArrowheads="1"/>
          </p:cNvPicPr>
          <p:nvPr/>
        </p:nvPicPr>
        <p:blipFill>
          <a:blip r:embed="rId2" cstate="print"/>
          <a:srcRect l="3196" t="1701" r="4032" b="3801"/>
          <a:stretch>
            <a:fillRect/>
          </a:stretch>
        </p:blipFill>
        <p:spPr bwMode="auto">
          <a:xfrm>
            <a:off x="1835696" y="1772817"/>
            <a:ext cx="5184576" cy="4203711"/>
          </a:xfrm>
          <a:prstGeom prst="rect">
            <a:avLst/>
          </a:prstGeom>
          <a:noFill/>
        </p:spPr>
      </p:pic>
      <p:sp>
        <p:nvSpPr>
          <p:cNvPr id="7" name="Textplatzhalter 5"/>
          <p:cNvSpPr txBox="1">
            <a:spLocks/>
          </p:cNvSpPr>
          <p:nvPr/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323528" y="1484784"/>
            <a:ext cx="4464496" cy="50405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2400" b="1" dirty="0" smtClean="0"/>
              <a:t>BMW R 1200 RT &amp; BLACK HAWK</a:t>
            </a:r>
            <a:endParaRPr lang="de-AT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MC Kundeninfos 2015\02_in Arbeit\REMUS BLACK FALCON for BMW models\BMW-R1200RT-black---deta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07164"/>
            <a:ext cx="2888838" cy="1925892"/>
          </a:xfrm>
          <a:prstGeom prst="rect">
            <a:avLst/>
          </a:prstGeom>
          <a:noFill/>
        </p:spPr>
      </p:pic>
      <p:pic>
        <p:nvPicPr>
          <p:cNvPr id="18435" name="Picture 3" descr="H:\MC Kundeninfos 2015\02_in Arbeit\REMUS BLACK FALCON for BMW models\BMW-R1200RT-black---detail2.jpg"/>
          <p:cNvPicPr>
            <a:picLocks noChangeAspect="1" noChangeArrowheads="1"/>
          </p:cNvPicPr>
          <p:nvPr/>
        </p:nvPicPr>
        <p:blipFill>
          <a:blip r:embed="rId3" cstate="print"/>
          <a:srcRect l="1963" t="5113" r="1963" b="2751"/>
          <a:stretch>
            <a:fillRect/>
          </a:stretch>
        </p:blipFill>
        <p:spPr bwMode="auto">
          <a:xfrm>
            <a:off x="827584" y="4005064"/>
            <a:ext cx="2888838" cy="1846963"/>
          </a:xfrm>
          <a:prstGeom prst="rect">
            <a:avLst/>
          </a:prstGeom>
          <a:noFill/>
        </p:spPr>
      </p:pic>
      <p:pic>
        <p:nvPicPr>
          <p:cNvPr id="18436" name="Picture 4" descr="H:\MC Kundeninfos 2015\02_in Arbeit\REMUS BLACK FALCON for BMW models\BMW-R1200RT-black---detai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100" y="1988840"/>
            <a:ext cx="4162332" cy="2774889"/>
          </a:xfrm>
          <a:prstGeom prst="rect">
            <a:avLst/>
          </a:prstGeom>
          <a:noFill/>
        </p:spPr>
      </p:pic>
      <p:sp>
        <p:nvSpPr>
          <p:cNvPr id="7" name="Textplatzhalter 5"/>
          <p:cNvSpPr txBox="1">
            <a:spLocks/>
          </p:cNvSpPr>
          <p:nvPr/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4283968" y="4869086"/>
            <a:ext cx="3960440" cy="576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de-AT" sz="1600" dirty="0" smtClean="0"/>
              <a:t>Carbon Hitzeschutzabdeckung / </a:t>
            </a:r>
            <a:r>
              <a:rPr lang="de-AT" sz="1600" dirty="0"/>
              <a:t/>
            </a:r>
            <a:br>
              <a:rPr lang="de-AT" sz="1600" dirty="0"/>
            </a:br>
            <a:r>
              <a:rPr lang="de-AT" sz="1600" dirty="0" err="1" smtClean="0"/>
              <a:t>carbon</a:t>
            </a:r>
            <a:r>
              <a:rPr lang="de-AT" sz="1600" dirty="0" smtClean="0"/>
              <a:t> </a:t>
            </a:r>
            <a:r>
              <a:rPr lang="de-AT" sz="1600" dirty="0" err="1" smtClean="0"/>
              <a:t>heat</a:t>
            </a:r>
            <a:r>
              <a:rPr lang="de-AT" sz="1600" dirty="0" smtClean="0"/>
              <a:t> </a:t>
            </a:r>
            <a:r>
              <a:rPr lang="de-AT" sz="1600" dirty="0" err="1" smtClean="0"/>
              <a:t>protection</a:t>
            </a:r>
            <a:r>
              <a:rPr lang="de-AT" sz="1600" dirty="0" smtClean="0"/>
              <a:t> </a:t>
            </a:r>
            <a:r>
              <a:rPr lang="de-AT" sz="1600" dirty="0" err="1" smtClean="0"/>
              <a:t>shield</a:t>
            </a:r>
            <a:endParaRPr lang="de-AT" sz="1600" dirty="0"/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323528" y="1484784"/>
            <a:ext cx="4464496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2400" b="1" smtClean="0"/>
              <a:t>BMW R 1200 RT &amp; BLACK HAWK</a:t>
            </a:r>
            <a:endParaRPr lang="de-AT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18" name="Tabellenplatzhalter 17"/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1394232677"/>
              </p:ext>
            </p:extLst>
          </p:nvPr>
        </p:nvGraphicFramePr>
        <p:xfrm>
          <a:off x="107504" y="1484784"/>
          <a:ext cx="8928670" cy="4593545"/>
        </p:xfrm>
        <a:graphic>
          <a:graphicData uri="http://schemas.openxmlformats.org/drawingml/2006/table">
            <a:tbl>
              <a:tblPr/>
              <a:tblGrid>
                <a:gridCol w="1176702"/>
                <a:gridCol w="330947"/>
                <a:gridCol w="349333"/>
                <a:gridCol w="1498453"/>
                <a:gridCol w="1498453"/>
                <a:gridCol w="625122"/>
                <a:gridCol w="735437"/>
                <a:gridCol w="781402"/>
                <a:gridCol w="1029612"/>
                <a:gridCol w="903209"/>
              </a:tblGrid>
              <a:tr h="135133">
                <a:tc gridSpan="10">
                  <a:txBody>
                    <a:bodyPr/>
                    <a:lstStyle/>
                    <a:p>
                      <a:pPr algn="ctr" fontAlgn="b"/>
                      <a:endParaRPr lang="de-AT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3" marR="3593" marT="35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Modell - type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Bj.</a:t>
                      </a:r>
                      <a:br>
                        <a:rPr lang="de-AT" sz="550" b="1" i="0" u="none" strike="noStrike">
                          <a:effectLst/>
                          <a:latin typeface="Helvetica-Narrow"/>
                        </a:rPr>
                      </a:br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year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Ømm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Beschreibung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description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Typ</a:t>
                      </a:r>
                      <a:br>
                        <a:rPr lang="de-AT" sz="550" b="1" i="0" u="none" strike="noStrike">
                          <a:effectLst/>
                          <a:latin typeface="Helvetica-Narrow"/>
                        </a:rPr>
                      </a:br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type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Mantel</a:t>
                      </a:r>
                      <a:br>
                        <a:rPr lang="de-AT" sz="550" b="1" i="0" u="none" strike="noStrike">
                          <a:effectLst/>
                          <a:latin typeface="Helvetica-Narrow"/>
                        </a:rPr>
                      </a:br>
                      <a:r>
                        <a:rPr lang="de-AT" sz="550" b="1" i="0" u="none" strike="noStrike">
                          <a:effectLst/>
                          <a:latin typeface="Helvetica-Narrow"/>
                        </a:rPr>
                        <a:t>Variante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r>
                        <a:rPr lang="de-AT" sz="550" b="1" i="0" u="none" strike="noStrike" dirty="0">
                          <a:effectLst/>
                          <a:latin typeface="Helvetica-Narrow"/>
                        </a:rPr>
                        <a:t/>
                      </a:r>
                      <a:br>
                        <a:rPr lang="de-AT" sz="550" b="1" i="0" u="none" strike="noStrike" dirty="0">
                          <a:effectLst/>
                          <a:latin typeface="Helvetica-Narrow"/>
                        </a:rPr>
                      </a:br>
                      <a:r>
                        <a:rPr lang="de-AT" sz="550" b="1" i="0" u="none" strike="noStrike" dirty="0" err="1">
                          <a:effectLst/>
                          <a:latin typeface="Helvetica-Narrow"/>
                        </a:rPr>
                        <a:t>version</a:t>
                      </a:r>
                      <a:endParaRPr lang="de-AT" sz="55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 dirty="0">
                          <a:effectLst/>
                          <a:latin typeface="Helvetica-Narrow"/>
                        </a:rPr>
                        <a:t>Artikelnummer</a:t>
                      </a:r>
                      <a:br>
                        <a:rPr lang="de-AT" sz="550" b="1" i="0" u="none" strike="noStrike" dirty="0">
                          <a:effectLst/>
                          <a:latin typeface="Helvetica-Narrow"/>
                        </a:rPr>
                      </a:br>
                      <a:r>
                        <a:rPr lang="de-AT" sz="550" b="1" i="0" u="none" strike="noStrike" dirty="0" err="1" smtClean="0">
                          <a:effectLst/>
                          <a:latin typeface="Helvetica-Narrow"/>
                        </a:rPr>
                        <a:t>order</a:t>
                      </a:r>
                      <a:r>
                        <a:rPr lang="de-AT" sz="550" b="1" i="0" u="none" strike="noStrike" dirty="0" smtClean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550" b="1" i="0" u="none" strike="noStrike" dirty="0" err="1" smtClean="0">
                          <a:effectLst/>
                          <a:latin typeface="Helvetica-Narrow"/>
                        </a:rPr>
                        <a:t>number</a:t>
                      </a:r>
                      <a:endParaRPr lang="de-AT" sz="55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50" b="1" i="0" u="none" strike="noStrike" dirty="0">
                          <a:effectLst/>
                          <a:latin typeface="Helvetica-Narrow"/>
                        </a:rPr>
                        <a:t>EUR </a:t>
                      </a:r>
                      <a:r>
                        <a:rPr lang="fr-FR" sz="550" b="1" i="0" u="none" strike="noStrike" dirty="0" err="1">
                          <a:effectLst/>
                          <a:latin typeface="Helvetica-Narrow"/>
                        </a:rPr>
                        <a:t>exkl</a:t>
                      </a:r>
                      <a:r>
                        <a:rPr lang="fr-FR" sz="550" b="1" i="0" u="none" strike="noStrike" dirty="0">
                          <a:effectLst/>
                          <a:latin typeface="Helvetica-Narrow"/>
                        </a:rPr>
                        <a:t>. </a:t>
                      </a:r>
                      <a:r>
                        <a:rPr lang="fr-FR" sz="550" b="1" i="0" u="none" strike="noStrike" dirty="0" err="1">
                          <a:effectLst/>
                          <a:latin typeface="Helvetica-Narrow"/>
                        </a:rPr>
                        <a:t>MwSt</a:t>
                      </a:r>
                      <a:r>
                        <a:rPr lang="fr-FR" sz="550" b="1" i="0" u="none" strike="noStrike" dirty="0">
                          <a:effectLst/>
                          <a:latin typeface="Helvetica-Narrow"/>
                        </a:rPr>
                        <a:t>.</a:t>
                      </a:r>
                      <a:br>
                        <a:rPr lang="fr-FR" sz="550" b="1" i="0" u="none" strike="noStrike" dirty="0">
                          <a:effectLst/>
                          <a:latin typeface="Helvetica-Narrow"/>
                        </a:rPr>
                      </a:br>
                      <a:r>
                        <a:rPr lang="fr-FR" sz="550" b="1" i="0" u="none" strike="noStrike" dirty="0">
                          <a:effectLst/>
                          <a:latin typeface="Helvetica-Narrow"/>
                        </a:rPr>
                        <a:t>EUR </a:t>
                      </a:r>
                      <a:r>
                        <a:rPr lang="fr-FR" sz="550" b="1" i="0" u="none" strike="noStrike" dirty="0" err="1">
                          <a:effectLst/>
                          <a:latin typeface="Helvetica-Narrow"/>
                        </a:rPr>
                        <a:t>excl</a:t>
                      </a:r>
                      <a:r>
                        <a:rPr lang="fr-FR" sz="550" b="1" i="0" u="none" strike="noStrike" dirty="0">
                          <a:effectLst/>
                          <a:latin typeface="Helvetica-Narrow"/>
                        </a:rPr>
                        <a:t>. VAT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550" b="1" i="0" u="none" strike="noStrike">
                          <a:effectLst/>
                          <a:latin typeface="Arial" panose="020B0604020202020204" pitchFamily="34" charset="0"/>
                        </a:rPr>
                        <a:t>F 650 GS </a:t>
                      </a:r>
                      <a:br>
                        <a:rPr lang="pl-PL" sz="55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550" b="0" i="0" u="none" strike="noStrike">
                          <a:effectLst/>
                          <a:latin typeface="Arial" panose="020B0604020202020204" pitchFamily="34" charset="0"/>
                        </a:rPr>
                        <a:t>E8GS, 52 kW</a:t>
                      </a:r>
                      <a:endParaRPr lang="pl-PL" sz="5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08-12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Edelstahl - Krümmer (2-1) ohne Kat. anstelle Serienkrümmer</a:t>
                      </a:r>
                      <a:b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(nicht für F 800 GS Adventure)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stainless steel header (2-1) no cat. instead of original header</a:t>
                      </a:r>
                      <a:br>
                        <a:rPr lang="en-US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(not for F 800 GS Adventure)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Race (no EG/ABE/EEC)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0101 085208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420,00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550" b="1" i="0" u="none" strike="noStrike" dirty="0">
                          <a:effectLst/>
                          <a:latin typeface="Arial" panose="020B0604020202020204" pitchFamily="34" charset="0"/>
                        </a:rPr>
                        <a:t>F 700 GS </a:t>
                      </a:r>
                      <a:br>
                        <a:rPr lang="pl-PL" sz="55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550" b="0" i="0" u="none" strike="noStrike" dirty="0">
                          <a:effectLst/>
                          <a:latin typeface="Arial" panose="020B0604020202020204" pitchFamily="34" charset="0"/>
                        </a:rPr>
                        <a:t>E8GS, 55 kW</a:t>
                      </a:r>
                      <a:endParaRPr lang="pl-PL" sz="5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12-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HEXACONE passend zum Serienkrümmer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HEXACONE fits onto original header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Titan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titanium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4882 085208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502,00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550" b="1" i="0" u="none" strike="noStrike">
                          <a:effectLst/>
                          <a:latin typeface="Arial" panose="020B0604020202020204" pitchFamily="34" charset="0"/>
                        </a:rPr>
                        <a:t>F 800 GS </a:t>
                      </a:r>
                      <a:br>
                        <a:rPr lang="pl-PL" sz="55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550" b="0" i="0" u="none" strike="noStrike">
                          <a:effectLst/>
                          <a:latin typeface="Arial" panose="020B0604020202020204" pitchFamily="34" charset="0"/>
                        </a:rPr>
                        <a:t>E8GS, 63 kW</a:t>
                      </a:r>
                      <a:endParaRPr lang="pl-PL" sz="5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08-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 passend zum Serienkrümmer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 fits onto original header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64782 085208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447,00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1" i="0" u="none" strike="noStrike">
                          <a:effectLst/>
                          <a:latin typeface="Arial" panose="020B0604020202020204" pitchFamily="34" charset="0"/>
                        </a:rPr>
                        <a:t>F 800 GS Triple Black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12-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F 800 GS Adventure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 dirty="0">
                          <a:effectLst/>
                          <a:latin typeface="Arial" panose="020B0604020202020204" pitchFamily="34" charset="0"/>
                        </a:rPr>
                        <a:t>13-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F 800 R 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 dirty="0">
                          <a:effectLst/>
                          <a:latin typeface="Arial" panose="020B0604020202020204" pitchFamily="34" charset="0"/>
                        </a:rPr>
                        <a:t>09-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stainless steel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4682 085209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447,00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E8ST, 63 kW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titanium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4882 085209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502,00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F 800 R 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15-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64782 085209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447,00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E8ST, 66 kW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F 800 GT 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13-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K 1600 GT 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11-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 - Krümmer (6-2) ohne Kat. anstelle Serienkrümmer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>
                          <a:effectLst/>
                          <a:latin typeface="Arial" panose="020B0604020202020204" pitchFamily="34" charset="0"/>
                        </a:rPr>
                        <a:t>stainless steel header (6-2) no cat. instead of original header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 err="1">
                          <a:effectLst/>
                          <a:latin typeface="Helvetica Narrow"/>
                        </a:rPr>
                        <a:t>Race</a:t>
                      </a:r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 (</a:t>
                      </a:r>
                      <a:r>
                        <a:rPr lang="de-AT" sz="550" b="0" i="0" u="none" strike="noStrike" dirty="0" err="1">
                          <a:effectLst/>
                          <a:latin typeface="Helvetica Narrow"/>
                        </a:rPr>
                        <a:t>no</a:t>
                      </a:r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 EG/ABE/EEC)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0101 089911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875,00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K 1600 GTL</a:t>
                      </a:r>
                    </a:p>
                  </a:txBody>
                  <a:tcPr marL="3593" marR="3593" marT="35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Verbindungsrohr links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connecting tube left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0105 089911L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101,00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118 kW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Verbindungsrohr rechts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connecting tube right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0105 089911R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101,00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HEXACONE links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 left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4482 100054L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461,00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HEXACONE rechts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HEXACONE right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4482 100054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461,00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HEXACONE links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HEXACONE left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titanium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4882 100054L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447,00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 rechts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HEXACONE </a:t>
                      </a:r>
                      <a:r>
                        <a:rPr lang="de-AT" sz="550" b="0" i="0" u="none" strike="noStrike" dirty="0" err="1">
                          <a:effectLst/>
                          <a:latin typeface="Arial" panose="020B0604020202020204" pitchFamily="34" charset="0"/>
                        </a:rPr>
                        <a:t>right</a:t>
                      </a:r>
                      <a:endParaRPr lang="de-AT" sz="5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Titan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titanium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4882 100054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447,00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 links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 left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64782 100054L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389,00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 rechts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 </a:t>
                      </a:r>
                      <a:r>
                        <a:rPr lang="de-AT" sz="5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right</a:t>
                      </a:r>
                      <a:endParaRPr lang="de-AT" sz="5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64782 100054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389,00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R 1200 GS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13-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 - Krümmer (2-1) ohne Kat. anstelle Serienkrümmer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 dirty="0">
                          <a:effectLst/>
                          <a:latin typeface="Arial" panose="020B0604020202020204" pitchFamily="34" charset="0"/>
                        </a:rPr>
                        <a:t>stainless steel header (2-1) no cat. Instead of original header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Race (no EG/ABE/EEC)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0101 088115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458,00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39"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R 1200 GS Adventure</a:t>
                      </a:r>
                    </a:p>
                  </a:txBody>
                  <a:tcPr marL="3593" marR="3593" marT="35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14-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 mit Carbon Hitzeschutzabdeckung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 dirty="0">
                          <a:effectLst/>
                          <a:latin typeface="Arial" panose="020B0604020202020204" pitchFamily="34" charset="0"/>
                        </a:rPr>
                        <a:t>HEXACONE with Carbon heat protecting shield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stainless steel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4682 088013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557,00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3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92 kW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 mit Carbon Hitzeschutzabdeckung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 dirty="0">
                          <a:effectLst/>
                          <a:latin typeface="Arial" panose="020B0604020202020204" pitchFamily="34" charset="0"/>
                        </a:rPr>
                        <a:t>HEXACONE with Carbon heat protecting shield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4482 088013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626,00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3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 mit Carbon Hitzeschutzabdeckung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>
                          <a:effectLst/>
                          <a:latin typeface="Arial" panose="020B0604020202020204" pitchFamily="34" charset="0"/>
                        </a:rPr>
                        <a:t>HEXACONE with Carbon heat protecting shield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titanium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4882 088013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612,00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 mit Carbon Hitzeschutzabdeckung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 with Carbon heat protecting shield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64782 088013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557,00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R 1200 R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15-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 - Krümmer (2-1) ohne Kat. anstelle Serienkrümmer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50" b="0" i="0" u="none" strike="noStrike">
                          <a:effectLst/>
                          <a:latin typeface="Arial" panose="020B0604020202020204" pitchFamily="34" charset="0"/>
                        </a:rPr>
                        <a:t>stainless steel header (2-1) no cat. instead of original header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Race (no EG/ABE/EEC)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0101 088115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458,00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R 1200 RS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 - Verbindungsrohr</a:t>
                      </a:r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mit Carbon</a:t>
                      </a:r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Hitzeschutzabdeckung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>
                          <a:effectLst/>
                          <a:latin typeface="Arial" panose="020B0604020202020204" pitchFamily="34" charset="0"/>
                        </a:rPr>
                        <a:t>stainless steel connecting tube incl. Carbon heat protecting shield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0105 088115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218,00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92 kW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stainless steel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4682 088015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389,00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 err="1"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  <a:endParaRPr lang="de-AT" sz="5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4482 088015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461,00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titanium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4882 088015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447,00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Stainless</a:t>
                      </a:r>
                      <a:r>
                        <a:rPr lang="de-AT" sz="5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5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steel</a:t>
                      </a:r>
                      <a:r>
                        <a:rPr lang="de-AT" sz="5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5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</a:t>
                      </a:r>
                      <a:endParaRPr lang="de-AT" sz="5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64782 088015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389,00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1200 RT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 - Krümmer (2-1) ohne Kat. anstelle Serienkrümmer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50" b="0" i="0" u="none" strike="noStrike" dirty="0">
                          <a:effectLst/>
                          <a:latin typeface="Arial" panose="020B0604020202020204" pitchFamily="34" charset="0"/>
                        </a:rPr>
                        <a:t>stainless steel header (2-1) no cat. instead of original header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Race (no EG/ABE/EEC)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0101 088115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458,00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92 kW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 - Verbindungsrohr</a:t>
                      </a:r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mit Carbon</a:t>
                      </a:r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Hitzeschutzabdeckung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50" b="0" i="0" u="none" strike="noStrike">
                          <a:effectLst/>
                          <a:latin typeface="Arial" panose="020B0604020202020204" pitchFamily="34" charset="0"/>
                        </a:rPr>
                        <a:t>stainless steel connecting tube incl. Carbon heat protecting shield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0105 088014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218,00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Edelstahl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stainless steel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4682 088014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389,00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4482 088014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461,00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titanium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4882 088014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 dirty="0">
                          <a:effectLst/>
                          <a:latin typeface="Arial" panose="020B0604020202020204" pitchFamily="34" charset="0"/>
                        </a:rPr>
                        <a:t>447,00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64782 088014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55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389,00</a:t>
                      </a:r>
                    </a:p>
                  </a:txBody>
                  <a:tcPr marL="3593" marR="3593" marT="3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Preise 2016 in Euro exkl. MwSt. / Prices 2016 in Euro excl. VAT!</a:t>
                      </a:r>
                    </a:p>
                  </a:txBody>
                  <a:tcPr marL="3593" marR="3593" marT="35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5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3593" marR="3593" marT="35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3593" marR="3593" marT="35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3593" marR="3593" marT="35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Irrtum und Änderung vorbehalten / Errors </a:t>
                      </a:r>
                      <a:r>
                        <a:rPr lang="de-AT" sz="550" b="0" i="0" u="none" strike="noStrike" dirty="0" err="1">
                          <a:effectLst/>
                          <a:latin typeface="Helvetica Narrow"/>
                        </a:rPr>
                        <a:t>and</a:t>
                      </a:r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 </a:t>
                      </a:r>
                      <a:r>
                        <a:rPr lang="de-AT" sz="550" b="0" i="0" u="none" strike="noStrike" dirty="0" err="1">
                          <a:effectLst/>
                          <a:latin typeface="Helvetica Narrow"/>
                        </a:rPr>
                        <a:t>omission</a:t>
                      </a:r>
                      <a:r>
                        <a:rPr lang="de-AT" sz="550" b="0" i="0" u="none" strike="noStrike" dirty="0">
                          <a:effectLst/>
                          <a:latin typeface="Helvetica Narrow"/>
                        </a:rPr>
                        <a:t> </a:t>
                      </a:r>
                      <a:r>
                        <a:rPr lang="de-AT" sz="550" b="0" i="0" u="none" strike="noStrike" dirty="0" err="1">
                          <a:effectLst/>
                          <a:latin typeface="Helvetica Narrow"/>
                        </a:rPr>
                        <a:t>excepted</a:t>
                      </a:r>
                      <a:endParaRPr lang="de-AT" sz="550" b="0" i="0" u="none" strike="noStrike" dirty="0">
                        <a:effectLst/>
                        <a:latin typeface="Helvetica Narrow"/>
                      </a:endParaRPr>
                    </a:p>
                  </a:txBody>
                  <a:tcPr marL="3593" marR="3593" marT="359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platzhalter 2"/>
          <p:cNvSpPr txBox="1">
            <a:spLocks/>
          </p:cNvSpPr>
          <p:nvPr/>
        </p:nvSpPr>
        <p:spPr>
          <a:xfrm>
            <a:off x="3419872" y="1196752"/>
            <a:ext cx="56179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b="1" dirty="0" smtClean="0"/>
              <a:t>Liste mit Detailartikelnummern / </a:t>
            </a:r>
            <a:r>
              <a:rPr lang="de-AT" sz="1400" b="1" dirty="0" err="1" smtClean="0"/>
              <a:t>list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with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detail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order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numbers</a:t>
            </a:r>
            <a:endParaRPr lang="de-AT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419872" y="1196752"/>
            <a:ext cx="5617988" cy="288032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AT" sz="1400" b="1" dirty="0" smtClean="0"/>
              <a:t>Liste mit </a:t>
            </a:r>
            <a:r>
              <a:rPr lang="de-AT" sz="1400" b="1" dirty="0" err="1" smtClean="0"/>
              <a:t>Setartikelnummern</a:t>
            </a:r>
            <a:r>
              <a:rPr lang="de-AT" sz="1400" b="1" dirty="0" smtClean="0"/>
              <a:t> / </a:t>
            </a:r>
            <a:r>
              <a:rPr lang="de-AT" sz="1400" b="1" dirty="0" err="1" smtClean="0"/>
              <a:t>list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with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set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order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numbers</a:t>
            </a:r>
            <a:endParaRPr lang="de-AT" sz="1400" b="1" dirty="0"/>
          </a:p>
        </p:txBody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588499308"/>
              </p:ext>
            </p:extLst>
          </p:nvPr>
        </p:nvGraphicFramePr>
        <p:xfrm>
          <a:off x="107504" y="1556792"/>
          <a:ext cx="8930358" cy="4420520"/>
        </p:xfrm>
        <a:graphic>
          <a:graphicData uri="http://schemas.openxmlformats.org/drawingml/2006/table">
            <a:tbl>
              <a:tblPr/>
              <a:tblGrid>
                <a:gridCol w="964943"/>
                <a:gridCol w="271391"/>
                <a:gridCol w="296905"/>
                <a:gridCol w="1410301"/>
                <a:gridCol w="1523960"/>
                <a:gridCol w="714428"/>
                <a:gridCol w="716748"/>
                <a:gridCol w="770098"/>
                <a:gridCol w="772418"/>
                <a:gridCol w="772418"/>
                <a:gridCol w="716748"/>
              </a:tblGrid>
              <a:tr h="144016">
                <a:tc gridSpan="1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8060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Modell - type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Bj.</a:t>
                      </a:r>
                      <a:b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</a:br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year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Ømm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Beschreibung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description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effectLst/>
                          <a:latin typeface="Helvetica-Narrow"/>
                        </a:rPr>
                        <a:t>Typ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effectLst/>
                          <a:latin typeface="Helvetica-Narrow"/>
                        </a:rPr>
                        <a:t>Schalldämpfer 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effectLst/>
                          <a:latin typeface="Helvetica-Narrow"/>
                        </a:rPr>
                        <a:t>Mantel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effectLst/>
                          <a:latin typeface="Helvetica-Narrow"/>
                        </a:rPr>
                        <a:t>sleeve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 dirty="0" err="1">
                          <a:effectLst/>
                          <a:latin typeface="Helvetica-Narrow"/>
                        </a:rPr>
                        <a:t>Setartikelnummer</a:t>
                      </a:r>
                      <a:endParaRPr lang="de-AT" sz="5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Helvetica-Narrow"/>
                        </a:rPr>
                        <a:t>EUR exkl. MwSt.</a:t>
                      </a:r>
                      <a:br>
                        <a:rPr lang="fr-FR" sz="500" b="1" i="0" u="none" strike="noStrike">
                          <a:effectLst/>
                          <a:latin typeface="Helvetica-Narrow"/>
                        </a:rPr>
                      </a:br>
                      <a:r>
                        <a:rPr lang="fr-FR" sz="500" b="1" i="0" u="none" strike="noStrike">
                          <a:effectLst/>
                          <a:latin typeface="Helvetica-Narrow"/>
                        </a:rPr>
                        <a:t>EUR excl. VAT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0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effectLst/>
                          <a:latin typeface="Helvetica-Narrow"/>
                        </a:rPr>
                        <a:t>type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effectLst/>
                          <a:latin typeface="Helvetica-Narrow"/>
                        </a:rPr>
                        <a:t>muffler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effectLst/>
                          <a:latin typeface="Helvetica-Narrow"/>
                        </a:rPr>
                        <a:t>Variante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effectLst/>
                          <a:latin typeface="Helvetica-Narrow"/>
                        </a:rPr>
                        <a:t>version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 dirty="0" smtClean="0">
                          <a:effectLst/>
                          <a:latin typeface="Helvetica-Narrow"/>
                        </a:rPr>
                        <a:t>Set </a:t>
                      </a:r>
                      <a:r>
                        <a:rPr lang="de-AT" sz="500" b="1" i="0" u="none" strike="noStrike" dirty="0" err="1" smtClean="0">
                          <a:effectLst/>
                          <a:latin typeface="Helvetica-Narrow"/>
                        </a:rPr>
                        <a:t>ordernumber</a:t>
                      </a:r>
                      <a:endParaRPr lang="de-AT" sz="5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F 650 GS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08-12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(Schalldämpfer)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(muffler)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titanium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094882 085208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502,00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E8GS, 52 kW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BLACK HAWK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Edelstahl schwarz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stainless steel black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0964782 085208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447,00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effectLst/>
                          <a:latin typeface="HelveticaNeue Condensed"/>
                        </a:rPr>
                        <a:t>F 700 GS </a:t>
                      </a:r>
                      <a:br>
                        <a:rPr lang="pl-PL" sz="600" b="1" i="0" u="none" strike="noStrike">
                          <a:effectLst/>
                          <a:latin typeface="HelveticaNeue Condensed"/>
                        </a:rPr>
                      </a:br>
                      <a:r>
                        <a:rPr lang="pl-PL" sz="600" b="0" i="0" u="none" strike="noStrike">
                          <a:effectLst/>
                          <a:latin typeface="HelveticaNeue Condensed"/>
                        </a:rPr>
                        <a:t>E8GS, 55 kW</a:t>
                      </a:r>
                      <a:endParaRPr lang="pl-PL" sz="600" b="1" i="0" u="none" strike="noStrike">
                        <a:effectLst/>
                        <a:latin typeface="HelveticaNeue Condensed"/>
                      </a:endParaRP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12-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 - Krümmer (2-1) ohne Kat. anstelle Serienkrümmer</a:t>
                      </a:r>
                      <a:br>
                        <a:rPr lang="de-AT" sz="600" b="0" i="0" u="none" strike="noStrike">
                          <a:effectLst/>
                          <a:latin typeface="HelveticaNeue Condensed"/>
                        </a:rPr>
                      </a:br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(nicht für F 800 GS Adventure)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stainless steel header (2-1) no cat. instead of original header</a:t>
                      </a:r>
                      <a:br>
                        <a:rPr lang="en-US" sz="600" b="0" i="0" u="none" strike="noStrike">
                          <a:effectLst/>
                          <a:latin typeface="HelveticaNeue Condensed"/>
                        </a:rPr>
                      </a:br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(nicht für F 800 GS Adventure)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Race (no EG/ABE/EEC)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0101 085208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420,00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541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F 800 GS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08-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E8GS, 63 kW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HelveticaNeue Condensed"/>
                        </a:rPr>
                        <a:t>F 800 GS Triple Black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12-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F 800 GS Adventure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13-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F 800 R 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09-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(Schalldämpfer)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(muffler)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094682 085209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447,00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E8ST, 63 kW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titanium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094882 085209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502,00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F 800 R 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15-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BLACK HAWK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Edelstahl schwarz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stainless steel black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0964782 085209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447,00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eue Bold Condensed"/>
                        </a:rPr>
                        <a:t>E8ST, 66 kW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eue Bold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F 800 GT 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13-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K 1600 GT 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11-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54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links/rechts (Schalldämpfer mit VBR)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slip on left/right (muffler with connecting tube)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054482 089911LR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1.124,00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K 1600 GTL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titanium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054882 089911LR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1.096,00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118 kW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BLACK HAWK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Edelstahl schwarz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stainless steel black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0564782 089911LR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980,00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 - Krümmer (6-2) ohne Kat. anstelle Serienkrümmer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stainless steel header (6-2) no cat. instead of original header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Race (no EG/ABE/EEC)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0101 089911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875,00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R 1200 GS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13-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(Schalldämpfer) inkl.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slip on (muffler) incl. 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094682 088013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557,00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92 kW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 Hitzeschutzabdeckung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heat protecting shield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094482 088013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626,00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R 1200 GS Adventure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14-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titanium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094882 088013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612,00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92 kW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BLACK HAWK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Edelstahl schwarz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stainless steel black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0964782 088013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557,00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 - Krümmer (2-1) ohne Kat. anstelle Serienkrümmer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stainless steel header (2-1) no cat. instead of original header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Race (no EG/ABE/EEC)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0101 088115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458,00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1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R 1200 RS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15-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66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(Schalldämpfer mit VBR)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slip on (muffler inkl. connecting tube) incl. 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054682 088115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607,00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R 1200 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 inkl. CARBON Hitzeschutzabdeckung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 heat protecting shield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054482 088115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679,00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92 kW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titanium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054882 088115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665,00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BLACK HAWK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Edelstahl schwarz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stainless steel black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0564782 088115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607,00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 - Krümmer (2-1) ohne Kat. anstelle Serienkrümmer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stainless steel header (2-1) no cat. instead of original header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Race (no EG/ABE/EEC)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0101 088115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458,00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R 1200 RT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14-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66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(Schalldämpfer mit VBR)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slip on (muffler inkl. connecting tube) incl. 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054682 088014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607,00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 inkl. CARBON Hitzeschutzabdeckung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 heat protecting shield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carbon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054482 088014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679,00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titanium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054882 088014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665,00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BLACK HAWK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Edelstahl schwarz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stainless steel black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0000"/>
                          </a:solidFill>
                          <a:effectLst/>
                          <a:latin typeface="HelveticaNeue Condensed"/>
                        </a:rPr>
                        <a:t>0564782 088014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Helvetica Narrow"/>
                        </a:rPr>
                        <a:t>607,00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 - Krümmer (2-1) ohne Kat. anstelle Serienkrümmer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Neue Condensed"/>
                        </a:rPr>
                        <a:t>stainless steel header (2-1) no cat. instead of original header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Race (no EG/ABE/EEC)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stainless steel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0101 088115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458,00</a:t>
                      </a:r>
                    </a:p>
                  </a:txBody>
                  <a:tcPr marL="6101" marR="6101" marT="6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Preise 2016 in Euro exkl. MwSt. / Prices 2016 in Euro excl. VAT!</a:t>
                      </a:r>
                    </a:p>
                  </a:txBody>
                  <a:tcPr marL="6101" marR="6101" marT="6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6101" marR="6101" marT="6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Helvetica Narrow"/>
                      </a:endParaRPr>
                    </a:p>
                  </a:txBody>
                  <a:tcPr marL="6101" marR="6101" marT="6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5" descr="REMUS-BLACK-Phantom.jpg"/>
          <p:cNvPicPr>
            <a:picLocks noChangeAspect="1"/>
          </p:cNvPicPr>
          <p:nvPr/>
        </p:nvPicPr>
        <p:blipFill>
          <a:blip r:embed="rId2" cstate="print"/>
          <a:srcRect l="10680" t="20000" r="14339" b="7500"/>
          <a:stretch>
            <a:fillRect/>
          </a:stretch>
        </p:blipFill>
        <p:spPr>
          <a:xfrm>
            <a:off x="5508104" y="1772816"/>
            <a:ext cx="3463833" cy="223224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23528" y="1484784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REMUS BLACK HAWK</a:t>
            </a:r>
          </a:p>
          <a:p>
            <a:r>
              <a:rPr lang="de-AT" dirty="0" smtClean="0"/>
              <a:t>mit EG Genehmigung / </a:t>
            </a:r>
            <a:r>
              <a:rPr lang="de-AT" dirty="0" err="1" smtClean="0"/>
              <a:t>with</a:t>
            </a:r>
            <a:r>
              <a:rPr lang="de-AT" dirty="0" smtClean="0"/>
              <a:t> EEC </a:t>
            </a:r>
            <a:r>
              <a:rPr lang="de-AT" dirty="0" err="1" smtClean="0"/>
              <a:t>homologation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323528" y="263691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1600" dirty="0" smtClean="0"/>
              <a:t> Hexagonale Form / 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Hexagonal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geometry</a:t>
            </a:r>
            <a:endParaRPr lang="de-AT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AT" sz="1600" dirty="0" smtClean="0"/>
              <a:t> Breite x Höhe / 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Width x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height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: ~ 105 x 137 mm</a:t>
            </a:r>
          </a:p>
          <a:p>
            <a:pPr>
              <a:buFont typeface="Arial" pitchFamily="34" charset="0"/>
              <a:buChar char="•"/>
            </a:pPr>
            <a:r>
              <a:rPr lang="de-AT" sz="1600" dirty="0" smtClean="0"/>
              <a:t> Mantellänge von 350 bis 420 mm, motorradabhängig /</a:t>
            </a:r>
          </a:p>
          <a:p>
            <a:r>
              <a:rPr lang="de-AT" sz="1600" dirty="0" smtClean="0"/>
              <a:t>  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Sleeve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length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350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420 mm,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depends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motorcycle</a:t>
            </a:r>
            <a:endParaRPr lang="de-AT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AT" sz="1600" i="1" dirty="0" smtClean="0"/>
              <a:t> </a:t>
            </a:r>
            <a:r>
              <a:rPr lang="de-AT" sz="1600" dirty="0" smtClean="0"/>
              <a:t>Mantelmaterial Edelstahl schwarz lackiert /</a:t>
            </a:r>
          </a:p>
          <a:p>
            <a:r>
              <a:rPr lang="de-AT" sz="1600" i="1" dirty="0" smtClean="0"/>
              <a:t>  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Sleeve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materials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Stainless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steel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black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painted</a:t>
            </a:r>
            <a:endParaRPr lang="de-AT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AT" sz="1600" dirty="0" smtClean="0"/>
              <a:t> Einlasskappe: Edelstahl /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Inlet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cap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Stainless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steel</a:t>
            </a:r>
            <a:endParaRPr lang="de-AT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AT" sz="1600" dirty="0" smtClean="0"/>
              <a:t> </a:t>
            </a:r>
            <a:r>
              <a:rPr lang="de-AT" sz="1600" dirty="0" err="1" smtClean="0"/>
              <a:t>Endkappe</a:t>
            </a:r>
            <a:r>
              <a:rPr lang="de-AT" sz="1600" dirty="0" smtClean="0"/>
              <a:t>: </a:t>
            </a:r>
            <a:r>
              <a:rPr lang="de-AT" sz="1600" dirty="0" err="1" smtClean="0"/>
              <a:t>Carbon</a:t>
            </a:r>
            <a:r>
              <a:rPr lang="de-AT" sz="1600" dirty="0" smtClean="0"/>
              <a:t> / 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End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cap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Carbon</a:t>
            </a:r>
            <a:endParaRPr lang="de-AT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AT" sz="1600" dirty="0" smtClean="0"/>
              <a:t> Gewicht ab 1,96 kg /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Weight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e-AT" sz="1600" i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AT" sz="1600" i="1" dirty="0" smtClean="0">
                <a:solidFill>
                  <a:schemeClr val="accent1">
                    <a:lumMod val="75000"/>
                  </a:schemeClr>
                </a:solidFill>
              </a:rPr>
              <a:t> 1,96 kg</a:t>
            </a:r>
          </a:p>
        </p:txBody>
      </p:sp>
      <p:pic>
        <p:nvPicPr>
          <p:cNvPr id="1026" name="Picture 2" descr="C:\Users\feier\AppData\Local\Microsoft\Windows\Temporary Internet Files\Content.Outlook\3R5GLJBG\REMUS-BLACK-Phantom-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1512168" cy="1735942"/>
          </a:xfrm>
          <a:prstGeom prst="rect">
            <a:avLst/>
          </a:prstGeom>
          <a:noFill/>
        </p:spPr>
      </p:pic>
      <p:sp>
        <p:nvSpPr>
          <p:cNvPr id="8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246078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95536" y="1484784"/>
            <a:ext cx="4392488" cy="5032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2400" b="1" dirty="0" smtClean="0"/>
              <a:t>BMW K 1600 GT &amp; BLACK HAWK</a:t>
            </a:r>
            <a:endParaRPr lang="de-AT" sz="2400" b="1" dirty="0"/>
          </a:p>
        </p:txBody>
      </p:sp>
      <p:pic>
        <p:nvPicPr>
          <p:cNvPr id="4" name="Picture 2" descr="H:\MC Kundeninfos 2015\02_in Arbeit\REMUS BLACK FALCON for BMW models\BMW K1600 GT.jpg"/>
          <p:cNvPicPr>
            <a:picLocks noGrp="1" noChangeAspect="1" noChangeArrowheads="1"/>
          </p:cNvPicPr>
          <p:nvPr>
            <p:ph type="tbl" sz="quarter" idx="4294967295"/>
          </p:nvPr>
        </p:nvPicPr>
        <p:blipFill>
          <a:blip r:embed="rId2" cstate="print"/>
          <a:srcRect l="11522" t="8001" r="9012" b="9051"/>
          <a:stretch>
            <a:fillRect/>
          </a:stretch>
        </p:blipFill>
        <p:spPr bwMode="auto">
          <a:xfrm>
            <a:off x="251520" y="2276872"/>
            <a:ext cx="4411769" cy="3672408"/>
          </a:xfrm>
          <a:prstGeom prst="rect">
            <a:avLst/>
          </a:prstGeom>
          <a:noFill/>
        </p:spPr>
      </p:pic>
      <p:pic>
        <p:nvPicPr>
          <p:cNvPr id="14338" name="Picture 2" descr="H:\MC Kundeninfos 2015\02_in Arbeit\REMUS BLACK FALCON for BMW models\BMW K1600 GT_detail1.jpg"/>
          <p:cNvPicPr>
            <a:picLocks noChangeAspect="1" noChangeArrowheads="1"/>
          </p:cNvPicPr>
          <p:nvPr/>
        </p:nvPicPr>
        <p:blipFill>
          <a:blip r:embed="rId3" cstate="print"/>
          <a:srcRect l="7756" r="7756" b="13251"/>
          <a:stretch>
            <a:fillRect/>
          </a:stretch>
        </p:blipFill>
        <p:spPr bwMode="auto">
          <a:xfrm>
            <a:off x="5868144" y="1556792"/>
            <a:ext cx="2440367" cy="2016224"/>
          </a:xfrm>
          <a:prstGeom prst="rect">
            <a:avLst/>
          </a:prstGeom>
          <a:noFill/>
        </p:spPr>
      </p:pic>
      <p:pic>
        <p:nvPicPr>
          <p:cNvPr id="14339" name="Picture 3" descr="H:\MC Kundeninfos 2015\02_in Arbeit\REMUS BLACK FALCON for BMW models\BMW K1600 GT_detail2.jpg"/>
          <p:cNvPicPr>
            <a:picLocks noChangeAspect="1" noChangeArrowheads="1"/>
          </p:cNvPicPr>
          <p:nvPr/>
        </p:nvPicPr>
        <p:blipFill>
          <a:blip r:embed="rId4" cstate="print"/>
          <a:srcRect t="25000"/>
          <a:stretch>
            <a:fillRect/>
          </a:stretch>
        </p:blipFill>
        <p:spPr bwMode="auto">
          <a:xfrm>
            <a:off x="5020490" y="3933056"/>
            <a:ext cx="3958156" cy="1872208"/>
          </a:xfrm>
          <a:prstGeom prst="rect">
            <a:avLst/>
          </a:prstGeom>
          <a:noFill/>
        </p:spPr>
      </p:pic>
      <p:sp>
        <p:nvSpPr>
          <p:cNvPr id="11" name="Textplatzhalter 5"/>
          <p:cNvSpPr txBox="1">
            <a:spLocks/>
          </p:cNvSpPr>
          <p:nvPr/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251520" y="1484784"/>
            <a:ext cx="4104456" cy="504056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AT" sz="2400" b="1" dirty="0" smtClean="0"/>
              <a:t>BMW F 800 GS &amp; BLACK HAWK</a:t>
            </a:r>
            <a:endParaRPr lang="de-AT" sz="2400" b="1" dirty="0"/>
          </a:p>
        </p:txBody>
      </p:sp>
      <p:pic>
        <p:nvPicPr>
          <p:cNvPr id="8" name="Picture 3" descr="H:\MC Kundeninfos 2015\02_in Arbeit\REMUS BLACK FALCON for BMW models\BMW-F-800-GS.jpg"/>
          <p:cNvPicPr>
            <a:picLocks noChangeAspect="1" noChangeArrowheads="1"/>
          </p:cNvPicPr>
          <p:nvPr/>
        </p:nvPicPr>
        <p:blipFill>
          <a:blip r:embed="rId2" cstate="print"/>
          <a:srcRect l="9916" t="8001" r="11586"/>
          <a:stretch>
            <a:fillRect/>
          </a:stretch>
        </p:blipFill>
        <p:spPr bwMode="auto">
          <a:xfrm>
            <a:off x="4355976" y="1556792"/>
            <a:ext cx="4494197" cy="4189152"/>
          </a:xfrm>
          <a:prstGeom prst="rect">
            <a:avLst/>
          </a:prstGeom>
          <a:noFill/>
        </p:spPr>
      </p:pic>
      <p:pic>
        <p:nvPicPr>
          <p:cNvPr id="15362" name="Picture 2" descr="H:\MC Kundeninfos 2015\02_in Arbeit\REMUS BLACK FALCON for BMW models\BMW-F-800-GS_detail_2.jpg"/>
          <p:cNvPicPr>
            <a:picLocks noChangeAspect="1" noChangeArrowheads="1"/>
          </p:cNvPicPr>
          <p:nvPr/>
        </p:nvPicPr>
        <p:blipFill>
          <a:blip r:embed="rId3" cstate="print"/>
          <a:srcRect t="6009" r="6909"/>
          <a:stretch>
            <a:fillRect/>
          </a:stretch>
        </p:blipFill>
        <p:spPr bwMode="auto">
          <a:xfrm>
            <a:off x="539552" y="3140968"/>
            <a:ext cx="3250332" cy="2537874"/>
          </a:xfrm>
          <a:prstGeom prst="rect">
            <a:avLst/>
          </a:prstGeom>
          <a:noFill/>
        </p:spPr>
      </p:pic>
      <p:sp>
        <p:nvSpPr>
          <p:cNvPr id="7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251520" y="1484784"/>
            <a:ext cx="4104456" cy="504056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AT" sz="2400" b="1" dirty="0" smtClean="0"/>
              <a:t>BMW F 800 R &amp; BLACK HAWK</a:t>
            </a:r>
            <a:endParaRPr lang="de-AT" sz="2400" b="1" dirty="0"/>
          </a:p>
        </p:txBody>
      </p:sp>
      <p:pic>
        <p:nvPicPr>
          <p:cNvPr id="7" name="Picture 6" descr="H:\MC Kundeninfos 2015\02_in Arbeit\REMUS BLACK FALCON for BMW models\BMW-F800R-Mod2015.jpg"/>
          <p:cNvPicPr>
            <a:picLocks noChangeAspect="1" noChangeArrowheads="1"/>
          </p:cNvPicPr>
          <p:nvPr/>
        </p:nvPicPr>
        <p:blipFill>
          <a:blip r:embed="rId2" cstate="print"/>
          <a:srcRect l="7396" t="3801" r="4733" b="5901"/>
          <a:stretch>
            <a:fillRect/>
          </a:stretch>
        </p:blipFill>
        <p:spPr bwMode="auto">
          <a:xfrm>
            <a:off x="4499992" y="1988840"/>
            <a:ext cx="4393326" cy="3816424"/>
          </a:xfrm>
          <a:prstGeom prst="rect">
            <a:avLst/>
          </a:prstGeom>
          <a:noFill/>
        </p:spPr>
      </p:pic>
      <p:pic>
        <p:nvPicPr>
          <p:cNvPr id="16386" name="Picture 2" descr="H:\MC Kundeninfos 2015\02_in Arbeit\REMUS BLACK FALCON for BMW models\BMW-F800R-Mod2015-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300120" cy="2428888"/>
          </a:xfrm>
          <a:prstGeom prst="rect">
            <a:avLst/>
          </a:prstGeom>
          <a:noFill/>
        </p:spPr>
      </p:pic>
      <p:sp>
        <p:nvSpPr>
          <p:cNvPr id="8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395536" y="1484784"/>
            <a:ext cx="4464496" cy="50405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2400" b="1" dirty="0" smtClean="0"/>
              <a:t>BMW R 1200 GS &amp; BLACK HAWK</a:t>
            </a:r>
            <a:endParaRPr lang="de-AT" sz="24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  <p:pic>
        <p:nvPicPr>
          <p:cNvPr id="2" name="Bild 1" descr="BMW-R1200GS-AD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73498"/>
            <a:ext cx="6048672" cy="4447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MC Kundeninfos 2015\02_in Arbeit\neuer SD BMW Modelle\BMW-R1200GS-ADV-deta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378" y="2204864"/>
            <a:ext cx="3994447" cy="2664296"/>
          </a:xfrm>
          <a:prstGeom prst="rect">
            <a:avLst/>
          </a:prstGeom>
          <a:noFill/>
        </p:spPr>
      </p:pic>
      <p:pic>
        <p:nvPicPr>
          <p:cNvPr id="2052" name="Picture 4" descr="H:\MC Kundeninfos 2015\02_in Arbeit\neuer SD BMW Modelle\BMW-R1200GS-ADV-detai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4198185" cy="3312368"/>
          </a:xfrm>
          <a:prstGeom prst="rect">
            <a:avLst/>
          </a:prstGeom>
          <a:noFill/>
        </p:spPr>
      </p:pic>
      <p:sp>
        <p:nvSpPr>
          <p:cNvPr id="12" name="Textplatzhalter 5"/>
          <p:cNvSpPr txBox="1">
            <a:spLocks/>
          </p:cNvSpPr>
          <p:nvPr/>
        </p:nvSpPr>
        <p:spPr>
          <a:xfrm>
            <a:off x="4788025" y="5013176"/>
            <a:ext cx="3960440" cy="576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de-AT" sz="1600" dirty="0" smtClean="0"/>
              <a:t>Carbon Hitzeschutzabdeckung / </a:t>
            </a:r>
            <a:r>
              <a:rPr lang="de-AT" sz="1600" dirty="0"/>
              <a:t/>
            </a:r>
            <a:br>
              <a:rPr lang="de-AT" sz="1600" dirty="0"/>
            </a:br>
            <a:r>
              <a:rPr lang="de-AT" sz="1600" dirty="0" err="1" smtClean="0"/>
              <a:t>carbon</a:t>
            </a:r>
            <a:r>
              <a:rPr lang="de-AT" sz="1600" dirty="0" smtClean="0"/>
              <a:t> </a:t>
            </a:r>
            <a:r>
              <a:rPr lang="de-AT" sz="1600" dirty="0" err="1" smtClean="0"/>
              <a:t>heat</a:t>
            </a:r>
            <a:r>
              <a:rPr lang="de-AT" sz="1600" dirty="0" smtClean="0"/>
              <a:t> </a:t>
            </a:r>
            <a:r>
              <a:rPr lang="de-AT" sz="1600" dirty="0" err="1" smtClean="0"/>
              <a:t>protection</a:t>
            </a:r>
            <a:r>
              <a:rPr lang="de-AT" sz="1600" dirty="0" smtClean="0"/>
              <a:t> </a:t>
            </a:r>
            <a:r>
              <a:rPr lang="de-AT" sz="1600" dirty="0" err="1" smtClean="0"/>
              <a:t>shield</a:t>
            </a:r>
            <a:endParaRPr lang="de-AT" sz="1600" dirty="0"/>
          </a:p>
        </p:txBody>
      </p:sp>
      <p:sp>
        <p:nvSpPr>
          <p:cNvPr id="7" name="Textplatzhalter 5"/>
          <p:cNvSpPr txBox="1">
            <a:spLocks/>
          </p:cNvSpPr>
          <p:nvPr/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395536" y="1484784"/>
            <a:ext cx="4464496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2400" b="1" smtClean="0"/>
              <a:t>BMW R 1200 GS &amp; BLACK HAWK</a:t>
            </a:r>
            <a:endParaRPr lang="de-AT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251520" y="1484784"/>
            <a:ext cx="4464496" cy="50405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AT" sz="2400" b="1" dirty="0" smtClean="0"/>
              <a:t>BMW R 1200 R &amp; BLACK HAWK</a:t>
            </a:r>
            <a:endParaRPr lang="de-AT" sz="2400" b="1" dirty="0"/>
          </a:p>
        </p:txBody>
      </p:sp>
      <p:pic>
        <p:nvPicPr>
          <p:cNvPr id="7" name="Picture 8" descr="H:\MC Kundeninfos 2015\02_in Arbeit\REMUS BLACK FALCON for BMW models\BMW-R1200R-Black Hawk.jpg"/>
          <p:cNvPicPr>
            <a:picLocks noChangeAspect="1" noChangeArrowheads="1"/>
          </p:cNvPicPr>
          <p:nvPr/>
        </p:nvPicPr>
        <p:blipFill>
          <a:blip r:embed="rId2" cstate="print"/>
          <a:srcRect l="5738" t="1701" r="4036" b="2751"/>
          <a:stretch>
            <a:fillRect/>
          </a:stretch>
        </p:blipFill>
        <p:spPr bwMode="auto">
          <a:xfrm>
            <a:off x="1979712" y="1916832"/>
            <a:ext cx="4680520" cy="4018182"/>
          </a:xfrm>
          <a:prstGeom prst="rect">
            <a:avLst/>
          </a:prstGeom>
          <a:noFill/>
        </p:spPr>
      </p:pic>
      <p:sp>
        <p:nvSpPr>
          <p:cNvPr id="8" name="Textplatzhalter 5"/>
          <p:cNvSpPr txBox="1">
            <a:spLocks/>
          </p:cNvSpPr>
          <p:nvPr/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MC Kundeninfos 2015\02_in Arbeit\REMUS BLACK FALCON for BMW models\BMW-R1200R-Black Hawk-deta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476" y="2247080"/>
            <a:ext cx="3933008" cy="2622005"/>
          </a:xfrm>
          <a:prstGeom prst="rect">
            <a:avLst/>
          </a:prstGeom>
          <a:noFill/>
        </p:spPr>
      </p:pic>
      <p:pic>
        <p:nvPicPr>
          <p:cNvPr id="17411" name="Picture 3" descr="H:\MC Kundeninfos 2015\02_in Arbeit\REMUS BLACK FALCON for BMW models\BMW-R1200R-Black Hawk-detail2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323528" y="2255943"/>
            <a:ext cx="4464496" cy="3171500"/>
          </a:xfrm>
          <a:prstGeom prst="rect">
            <a:avLst/>
          </a:prstGeom>
          <a:noFill/>
        </p:spPr>
      </p:pic>
      <p:sp>
        <p:nvSpPr>
          <p:cNvPr id="7" name="Textplatzhalter 5"/>
          <p:cNvSpPr txBox="1">
            <a:spLocks/>
          </p:cNvSpPr>
          <p:nvPr/>
        </p:nvSpPr>
        <p:spPr>
          <a:xfrm>
            <a:off x="1475656" y="5949280"/>
            <a:ext cx="547261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1100" dirty="0" smtClean="0"/>
              <a:t>Abbildung kann vom Original abweichen / Picture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deviate</a:t>
            </a:r>
            <a:r>
              <a:rPr lang="de-AT" sz="1100" dirty="0" smtClean="0"/>
              <a:t> </a:t>
            </a:r>
            <a:r>
              <a:rPr lang="de-AT" sz="1100" dirty="0" err="1" smtClean="0"/>
              <a:t>from</a:t>
            </a:r>
            <a:r>
              <a:rPr lang="de-AT" sz="1100" dirty="0" smtClean="0"/>
              <a:t> original </a:t>
            </a:r>
            <a:r>
              <a:rPr lang="de-AT" sz="1100" dirty="0" err="1" smtClean="0"/>
              <a:t>product</a:t>
            </a:r>
            <a:endParaRPr lang="de-AT" sz="1100" dirty="0"/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4932040" y="4941094"/>
            <a:ext cx="3960440" cy="576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de-AT" sz="1600" dirty="0" smtClean="0"/>
              <a:t>Carbon Hitzeschutzabdeckung / </a:t>
            </a:r>
            <a:r>
              <a:rPr lang="de-AT" sz="1600" dirty="0"/>
              <a:t/>
            </a:r>
            <a:br>
              <a:rPr lang="de-AT" sz="1600" dirty="0"/>
            </a:br>
            <a:r>
              <a:rPr lang="de-AT" sz="1600" dirty="0" err="1" smtClean="0"/>
              <a:t>carbon</a:t>
            </a:r>
            <a:r>
              <a:rPr lang="de-AT" sz="1600" dirty="0" smtClean="0"/>
              <a:t> </a:t>
            </a:r>
            <a:r>
              <a:rPr lang="de-AT" sz="1600" dirty="0" err="1" smtClean="0"/>
              <a:t>heat</a:t>
            </a:r>
            <a:r>
              <a:rPr lang="de-AT" sz="1600" dirty="0" smtClean="0"/>
              <a:t> </a:t>
            </a:r>
            <a:r>
              <a:rPr lang="de-AT" sz="1600" dirty="0" err="1" smtClean="0"/>
              <a:t>protection</a:t>
            </a:r>
            <a:r>
              <a:rPr lang="de-AT" sz="1600" dirty="0" smtClean="0"/>
              <a:t> </a:t>
            </a:r>
            <a:r>
              <a:rPr lang="de-AT" sz="1600" dirty="0" err="1" smtClean="0"/>
              <a:t>shield</a:t>
            </a:r>
            <a:endParaRPr lang="de-AT" sz="1600" dirty="0"/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251520" y="1484784"/>
            <a:ext cx="4464496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2400" b="1" smtClean="0"/>
              <a:t>BMW R 1200 R &amp; BLACK HAWK</a:t>
            </a:r>
            <a:endParaRPr lang="de-AT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1846</Words>
  <Application>Microsoft Macintosh PowerPoint</Application>
  <PresentationFormat>Bildschirmpräsentation (4:3)</PresentationFormat>
  <Paragraphs>776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Dieter Weitensfelder</cp:lastModifiedBy>
  <cp:revision>118</cp:revision>
  <cp:lastPrinted>2015-05-15T07:59:24Z</cp:lastPrinted>
  <dcterms:created xsi:type="dcterms:W3CDTF">2014-04-07T11:02:28Z</dcterms:created>
  <dcterms:modified xsi:type="dcterms:W3CDTF">2015-11-10T13:29:00Z</dcterms:modified>
</cp:coreProperties>
</file>